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0" r:id="rId8"/>
    <p:sldId id="262" r:id="rId9"/>
    <p:sldId id="263" r:id="rId10"/>
    <p:sldId id="264" r:id="rId11"/>
    <p:sldId id="265" r:id="rId12"/>
    <p:sldId id="266" r:id="rId13"/>
    <p:sldId id="267" r:id="rId14"/>
    <p:sldId id="268" r:id="rId15"/>
    <p:sldId id="269" r:id="rId16"/>
  </p:sldIdLst>
  <p:sldSz cx="9144000" cy="6858000" type="screen4x3"/>
  <p:notesSz cx="6888163" cy="100218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00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3CC3A71-F45F-450F-B23F-228C9E74C057}" type="datetimeFigureOut">
              <a:rPr lang="ru-RU" smtClean="0"/>
              <a:pPr/>
              <a:t>10.02.2018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FB71140-8EE7-4849-8C9B-FFD0DAA9A3C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CC3A71-F45F-450F-B23F-228C9E74C057}" type="datetimeFigureOut">
              <a:rPr lang="ru-RU" smtClean="0"/>
              <a:pPr/>
              <a:t>10.02.2018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B71140-8EE7-4849-8C9B-FFD0DAA9A3C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CC3A71-F45F-450F-B23F-228C9E74C057}" type="datetimeFigureOut">
              <a:rPr lang="ru-RU" smtClean="0"/>
              <a:pPr/>
              <a:t>10.02.2018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B71140-8EE7-4849-8C9B-FFD0DAA9A3C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3CC3A71-F45F-450F-B23F-228C9E74C057}" type="datetimeFigureOut">
              <a:rPr lang="ru-RU" smtClean="0"/>
              <a:pPr/>
              <a:t>10.02.2018</a:t>
            </a:fld>
            <a:endParaRPr lang="ru-RU"/>
          </a:p>
        </p:txBody>
      </p:sp>
      <p:sp>
        <p:nvSpPr>
          <p:cNvPr id="9" name="Номер слайда 8"/>
          <p:cNvSpPr>
            <a:spLocks noGrp="1"/>
          </p:cNvSpPr>
          <p:nvPr>
            <p:ph type="sldNum" sz="quarter" idx="15"/>
          </p:nvPr>
        </p:nvSpPr>
        <p:spPr/>
        <p:txBody>
          <a:bodyPr rtlCol="0"/>
          <a:lstStyle/>
          <a:p>
            <a:fld id="{DFB71140-8EE7-4849-8C9B-FFD0DAA9A3C9}"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3CC3A71-F45F-450F-B23F-228C9E74C057}" type="datetimeFigureOut">
              <a:rPr lang="ru-RU" smtClean="0"/>
              <a:pPr/>
              <a:t>10.02.2018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FB71140-8EE7-4849-8C9B-FFD0DAA9A3C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3CC3A71-F45F-450F-B23F-228C9E74C057}" type="datetimeFigureOut">
              <a:rPr lang="ru-RU" smtClean="0"/>
              <a:pPr/>
              <a:t>10.02.2018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B71140-8EE7-4849-8C9B-FFD0DAA9A3C9}"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3CC3A71-F45F-450F-B23F-228C9E74C057}" type="datetimeFigureOut">
              <a:rPr lang="ru-RU" smtClean="0"/>
              <a:pPr/>
              <a:t>10.02.2018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B71140-8EE7-4849-8C9B-FFD0DAA9A3C9}"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3CC3A71-F45F-450F-B23F-228C9E74C057}" type="datetimeFigureOut">
              <a:rPr lang="ru-RU" smtClean="0"/>
              <a:pPr/>
              <a:t>10.02.2018</a:t>
            </a:fld>
            <a:endParaRPr lang="ru-RU"/>
          </a:p>
        </p:txBody>
      </p:sp>
      <p:sp>
        <p:nvSpPr>
          <p:cNvPr id="7" name="Номер слайда 6"/>
          <p:cNvSpPr>
            <a:spLocks noGrp="1"/>
          </p:cNvSpPr>
          <p:nvPr>
            <p:ph type="sldNum" sz="quarter" idx="11"/>
          </p:nvPr>
        </p:nvSpPr>
        <p:spPr/>
        <p:txBody>
          <a:bodyPr rtlCol="0"/>
          <a:lstStyle/>
          <a:p>
            <a:fld id="{DFB71140-8EE7-4849-8C9B-FFD0DAA9A3C9}"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CC3A71-F45F-450F-B23F-228C9E74C057}" type="datetimeFigureOut">
              <a:rPr lang="ru-RU" smtClean="0"/>
              <a:pPr/>
              <a:t>10.02.2018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B71140-8EE7-4849-8C9B-FFD0DAA9A3C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3CC3A71-F45F-450F-B23F-228C9E74C057}" type="datetimeFigureOut">
              <a:rPr lang="ru-RU" smtClean="0"/>
              <a:pPr/>
              <a:t>10.02.2018</a:t>
            </a:fld>
            <a:endParaRPr lang="ru-RU"/>
          </a:p>
        </p:txBody>
      </p:sp>
      <p:sp>
        <p:nvSpPr>
          <p:cNvPr id="22" name="Номер слайда 21"/>
          <p:cNvSpPr>
            <a:spLocks noGrp="1"/>
          </p:cNvSpPr>
          <p:nvPr>
            <p:ph type="sldNum" sz="quarter" idx="15"/>
          </p:nvPr>
        </p:nvSpPr>
        <p:spPr/>
        <p:txBody>
          <a:bodyPr rtlCol="0"/>
          <a:lstStyle/>
          <a:p>
            <a:fld id="{DFB71140-8EE7-4849-8C9B-FFD0DAA9A3C9}"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3CC3A71-F45F-450F-B23F-228C9E74C057}" type="datetimeFigureOut">
              <a:rPr lang="ru-RU" smtClean="0"/>
              <a:pPr/>
              <a:t>10.02.2018</a:t>
            </a:fld>
            <a:endParaRPr lang="ru-RU"/>
          </a:p>
        </p:txBody>
      </p:sp>
      <p:sp>
        <p:nvSpPr>
          <p:cNvPr id="18" name="Номер слайда 17"/>
          <p:cNvSpPr>
            <a:spLocks noGrp="1"/>
          </p:cNvSpPr>
          <p:nvPr>
            <p:ph type="sldNum" sz="quarter" idx="11"/>
          </p:nvPr>
        </p:nvSpPr>
        <p:spPr/>
        <p:txBody>
          <a:bodyPr rtlCol="0"/>
          <a:lstStyle/>
          <a:p>
            <a:fld id="{DFB71140-8EE7-4849-8C9B-FFD0DAA9A3C9}"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CC3A71-F45F-450F-B23F-228C9E74C057}" type="datetimeFigureOut">
              <a:rPr lang="ru-RU" smtClean="0"/>
              <a:pPr/>
              <a:t>10.02.2018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FB71140-8EE7-4849-8C9B-FFD0DAA9A3C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285728"/>
            <a:ext cx="6172200" cy="1643074"/>
          </a:xfrm>
        </p:spPr>
        <p:txBody>
          <a:bodyPr>
            <a:normAutofit fontScale="90000"/>
          </a:bodyPr>
          <a:lstStyle/>
          <a:p>
            <a:pPr algn="ctr"/>
            <a:r>
              <a:rPr lang="ru-RU" sz="2000" i="1" dirty="0" smtClean="0"/>
              <a:t>МБОУ «Амгино-Олекминская   средняя общеобразовательная школа»</a:t>
            </a:r>
            <a:br>
              <a:rPr lang="ru-RU" sz="2000" i="1" dirty="0" smtClean="0"/>
            </a:br>
            <a:r>
              <a:rPr lang="ru-RU" sz="2000" i="1" dirty="0" err="1" smtClean="0"/>
              <a:t>Олекминского</a:t>
            </a:r>
            <a:r>
              <a:rPr lang="ru-RU" sz="2000" i="1" dirty="0" smtClean="0"/>
              <a:t> района</a:t>
            </a:r>
            <a:br>
              <a:rPr lang="ru-RU" sz="2000" i="1" dirty="0" smtClean="0"/>
            </a:br>
            <a:r>
              <a:rPr lang="ru-RU" sz="2000" i="1" dirty="0" smtClean="0"/>
              <a:t>Республики Саха ( Якутия) </a:t>
            </a:r>
            <a:r>
              <a:rPr lang="ru-RU" sz="2000" dirty="0" smtClean="0"/>
              <a:t/>
            </a:r>
            <a:br>
              <a:rPr lang="ru-RU" sz="2000" dirty="0" smtClean="0"/>
            </a:br>
            <a:r>
              <a:rPr lang="ru-RU" sz="2000" i="1" dirty="0" smtClean="0"/>
              <a:t> </a:t>
            </a:r>
            <a:r>
              <a:rPr lang="ru-RU" sz="2000" dirty="0" smtClean="0"/>
              <a:t/>
            </a:r>
            <a:br>
              <a:rPr lang="ru-RU" sz="2000" dirty="0" smtClean="0"/>
            </a:br>
            <a:endParaRPr lang="ru-RU" sz="2000" dirty="0"/>
          </a:p>
        </p:txBody>
      </p:sp>
      <p:sp>
        <p:nvSpPr>
          <p:cNvPr id="3" name="Подзаголовок 2"/>
          <p:cNvSpPr>
            <a:spLocks noGrp="1"/>
          </p:cNvSpPr>
          <p:nvPr>
            <p:ph type="subTitle" idx="1"/>
          </p:nvPr>
        </p:nvSpPr>
        <p:spPr>
          <a:xfrm>
            <a:off x="2286000" y="2071678"/>
            <a:ext cx="6572280" cy="4500594"/>
          </a:xfrm>
        </p:spPr>
        <p:txBody>
          <a:bodyPr>
            <a:normAutofit fontScale="25000" lnSpcReduction="20000"/>
          </a:bodyPr>
          <a:lstStyle/>
          <a:p>
            <a:pPr algn="ctr"/>
            <a:r>
              <a:rPr lang="ru-RU" sz="14400" i="1" dirty="0" smtClean="0"/>
              <a:t>«Использование лингафонного кабинета  при обучении английского языка»</a:t>
            </a:r>
            <a:endParaRPr lang="ru-RU" sz="14400" dirty="0" smtClean="0"/>
          </a:p>
          <a:p>
            <a:pPr algn="ctr"/>
            <a:r>
              <a:rPr lang="ru-RU" sz="3800" i="1" dirty="0" smtClean="0"/>
              <a:t> </a:t>
            </a:r>
            <a:endParaRPr lang="ru-RU" sz="3800" dirty="0" smtClean="0"/>
          </a:p>
          <a:p>
            <a:pPr algn="r"/>
            <a:r>
              <a:rPr lang="ru-RU" sz="6400" i="1" dirty="0" smtClean="0"/>
              <a:t>  Выполнила: учитель английского языка</a:t>
            </a:r>
            <a:endParaRPr lang="ru-RU" sz="6400" dirty="0" smtClean="0"/>
          </a:p>
          <a:p>
            <a:pPr algn="r"/>
            <a:r>
              <a:rPr lang="ru-RU" sz="6400" i="1" dirty="0" smtClean="0"/>
              <a:t>Кузьмина Мария Николаевна</a:t>
            </a:r>
          </a:p>
          <a:p>
            <a:pPr algn="r"/>
            <a:endParaRPr lang="ru-RU" sz="6400" i="1" dirty="0" smtClean="0"/>
          </a:p>
          <a:p>
            <a:pPr algn="r"/>
            <a:endParaRPr lang="ru-RU" sz="6400" i="1" dirty="0" smtClean="0"/>
          </a:p>
          <a:p>
            <a:pPr algn="r"/>
            <a:endParaRPr lang="ru-RU" sz="3400" i="1" dirty="0" smtClean="0"/>
          </a:p>
          <a:p>
            <a:pPr algn="ctr"/>
            <a:endParaRPr lang="ru-RU" sz="3400" i="1" dirty="0" smtClean="0"/>
          </a:p>
          <a:p>
            <a:pPr algn="ctr"/>
            <a:endParaRPr lang="ru-RU" sz="3400" i="1" dirty="0" smtClean="0"/>
          </a:p>
          <a:p>
            <a:pPr algn="ctr"/>
            <a:endParaRPr lang="ru-RU" sz="3400" i="1" dirty="0" smtClean="0"/>
          </a:p>
          <a:p>
            <a:pPr algn="ctr"/>
            <a:endParaRPr lang="ru-RU" sz="3400" i="1" dirty="0" smtClean="0"/>
          </a:p>
          <a:p>
            <a:pPr algn="ctr"/>
            <a:r>
              <a:rPr lang="ru-RU" sz="8000" i="1" dirty="0" err="1" smtClean="0"/>
              <a:t>с.Олекминское</a:t>
            </a:r>
            <a:r>
              <a:rPr lang="ru-RU" sz="8000" i="1" dirty="0" smtClean="0"/>
              <a:t>, 2017</a:t>
            </a:r>
          </a:p>
          <a:p>
            <a:pPr algn="ctr"/>
            <a:endParaRPr lang="ru-RU" sz="3400" i="1" dirty="0" smtClean="0"/>
          </a:p>
          <a:p>
            <a:pPr algn="ctr"/>
            <a:endParaRPr lang="ru-RU" sz="3400" i="1" dirty="0" smtClean="0"/>
          </a:p>
          <a:p>
            <a:pPr algn="ctr"/>
            <a:endParaRPr lang="ru-RU" sz="3400" i="1" dirty="0" smtClean="0"/>
          </a:p>
          <a:p>
            <a:pPr algn="ctr"/>
            <a:endParaRPr lang="ru-RU" sz="3400" i="1" dirty="0" smtClean="0"/>
          </a:p>
          <a:p>
            <a:pPr algn="ctr"/>
            <a:endParaRPr lang="ru-RU" sz="3400" i="1" dirty="0" smtClean="0"/>
          </a:p>
          <a:p>
            <a:pPr algn="ctr"/>
            <a:endParaRPr lang="ru-RU" sz="3400" i="1" dirty="0" smtClean="0"/>
          </a:p>
          <a:p>
            <a:pPr algn="ctr"/>
            <a:endParaRPr lang="ru-RU" sz="3400" i="1" dirty="0" smtClean="0"/>
          </a:p>
          <a:p>
            <a:pPr algn="ctr"/>
            <a:r>
              <a:rPr lang="ru-RU" sz="3400" i="1" dirty="0" err="1" smtClean="0"/>
              <a:t>с.Олекминское</a:t>
            </a:r>
            <a:r>
              <a:rPr lang="ru-RU" sz="3400" i="1" dirty="0" smtClean="0"/>
              <a:t>, 2017</a:t>
            </a:r>
          </a:p>
          <a:p>
            <a:pPr algn="ctr"/>
            <a:endParaRPr lang="ru-RU" sz="3400" dirty="0" smtClean="0"/>
          </a:p>
          <a:p>
            <a:pPr algn="r"/>
            <a:r>
              <a:rPr lang="ru-RU" sz="3400" dirty="0" smtClean="0"/>
              <a:t> </a:t>
            </a:r>
          </a:p>
          <a:p>
            <a:r>
              <a:rPr lang="ru-RU" sz="3400" dirty="0" smtClean="0"/>
              <a:t> </a:t>
            </a:r>
          </a:p>
          <a:p>
            <a:r>
              <a:rPr lang="ru-RU" sz="3400" dirty="0" smtClean="0"/>
              <a:t> </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2594"/>
          </a:xfrm>
        </p:spPr>
        <p:txBody>
          <a:bodyPr>
            <a:normAutofit/>
          </a:bodyPr>
          <a:lstStyle/>
          <a:p>
            <a:pPr algn="ctr"/>
            <a:r>
              <a:rPr lang="ru-RU" sz="2000" b="1" dirty="0" smtClean="0"/>
              <a:t>ПРОДУКТИВНЫЕ УПРАЖНЕНИЯ</a:t>
            </a:r>
            <a:endParaRPr lang="ru-RU" sz="2000" b="1" dirty="0"/>
          </a:p>
        </p:txBody>
      </p:sp>
      <p:sp>
        <p:nvSpPr>
          <p:cNvPr id="3" name="Содержимое 2"/>
          <p:cNvSpPr>
            <a:spLocks noGrp="1"/>
          </p:cNvSpPr>
          <p:nvPr>
            <p:ph sz="quarter" idx="1"/>
          </p:nvPr>
        </p:nvSpPr>
        <p:spPr>
          <a:xfrm>
            <a:off x="457200" y="1071546"/>
            <a:ext cx="7972452" cy="5402406"/>
          </a:xfrm>
        </p:spPr>
        <p:txBody>
          <a:bodyPr>
            <a:normAutofit fontScale="70000" lnSpcReduction="20000"/>
          </a:bodyPr>
          <a:lstStyle/>
          <a:p>
            <a:pPr>
              <a:buNone/>
            </a:pPr>
            <a:endParaRPr lang="ru-RU" dirty="0" smtClean="0"/>
          </a:p>
          <a:p>
            <a:r>
              <a:rPr lang="ru-RU" dirty="0" smtClean="0"/>
              <a:t>Всем продуктивным упражнениям предпосылается четкая </a:t>
            </a:r>
            <a:r>
              <a:rPr lang="ru-RU" dirty="0" err="1" smtClean="0"/>
              <a:t>фоноинструкция</a:t>
            </a:r>
            <a:r>
              <a:rPr lang="ru-RU" dirty="0" smtClean="0"/>
              <a:t>. Упражнения выполняются по четырехтактной схеме:</a:t>
            </a:r>
          </a:p>
          <a:p>
            <a:r>
              <a:rPr lang="ru-RU" dirty="0" smtClean="0"/>
              <a:t>1-й такт – стимул (побуждение к высказыванию),</a:t>
            </a:r>
          </a:p>
          <a:p>
            <a:r>
              <a:rPr lang="ru-RU" dirty="0" smtClean="0"/>
              <a:t>2-й такт - (реакция ученика в паузе),</a:t>
            </a:r>
          </a:p>
          <a:p>
            <a:r>
              <a:rPr lang="ru-RU" dirty="0" smtClean="0"/>
              <a:t>3-й такт – ключ ( контрольный ответ в звучании). (Ученик слушает  правильный ответ на стимул, сверяет свой ответ с ключом )</a:t>
            </a:r>
          </a:p>
          <a:p>
            <a:r>
              <a:rPr lang="ru-RU" dirty="0" smtClean="0"/>
              <a:t>4-й такт – повторная реакция учащегося в паузе (повторный ответ).</a:t>
            </a:r>
          </a:p>
          <a:p>
            <a:r>
              <a:rPr lang="ru-RU" dirty="0" smtClean="0"/>
              <a:t>Вот некоторые примеры продуктивных упражнений:</a:t>
            </a:r>
          </a:p>
          <a:p>
            <a:r>
              <a:rPr lang="ru-RU" dirty="0" smtClean="0"/>
              <a:t>1.Ответить на вопросы.</a:t>
            </a:r>
          </a:p>
          <a:p>
            <a:r>
              <a:rPr lang="ru-RU" dirty="0" smtClean="0"/>
              <a:t>2.Вставить в предложения пропущенные слова в соответствующей форме.</a:t>
            </a:r>
          </a:p>
          <a:p>
            <a:r>
              <a:rPr lang="ru-RU" dirty="0" smtClean="0"/>
              <a:t>3.Закончить предложение.</a:t>
            </a:r>
          </a:p>
          <a:p>
            <a:r>
              <a:rPr lang="ru-RU" dirty="0" smtClean="0"/>
              <a:t>4.Вопросы к рисункам.</a:t>
            </a:r>
          </a:p>
          <a:p>
            <a:r>
              <a:rPr lang="ru-RU" dirty="0" smtClean="0"/>
              <a:t>Выбор упражнения зависит от конкретной цели. Если учитель дает учащимся выполнить упражнение самостоятельно, то необходима запись на магнитофонную ленту по четырехтактной схеме, если же он не ставит такой цели, то все учащиеся читают упражнение (письменный текст) в микрофоны, а учитель выборочно контролирует работу отдельных школьников.</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58204" cy="6045348"/>
          </a:xfrm>
        </p:spPr>
        <p:txBody>
          <a:bodyPr>
            <a:normAutofit fontScale="47500" lnSpcReduction="20000"/>
          </a:bodyPr>
          <a:lstStyle/>
          <a:p>
            <a:r>
              <a:rPr lang="ru-RU" sz="2900" dirty="0" smtClean="0"/>
              <a:t>Упражнения продуктивного характера можно выполнять и попарно.</a:t>
            </a:r>
          </a:p>
          <a:p>
            <a:r>
              <a:rPr lang="ru-RU" sz="2900" dirty="0" smtClean="0"/>
              <a:t>Тогда у одного из учащихся пары должна быть карточка, на которой на одной половине задание, а на второй – ответ, чтобы он смог сверить правильность ответа своего напарника.</a:t>
            </a:r>
          </a:p>
          <a:p>
            <a:r>
              <a:rPr lang="ru-RU" sz="2900" dirty="0" smtClean="0"/>
              <a:t>Если ученики имеют хорошую языковую подготовку, они могут беседовать между собой о прослушанном тексте, о событиях в школе в районе, области, стране за рубежом, по различным ранее пройденным темам…</a:t>
            </a:r>
          </a:p>
          <a:p>
            <a:r>
              <a:rPr lang="ru-RU" sz="2900" dirty="0" smtClean="0"/>
              <a:t>Для </a:t>
            </a:r>
            <a:r>
              <a:rPr lang="ru-RU" sz="2900" dirty="0" err="1" smtClean="0"/>
              <a:t>аудирования</a:t>
            </a:r>
            <a:r>
              <a:rPr lang="ru-RU" sz="2900" dirty="0" smtClean="0"/>
              <a:t> учитель может заранее записать на доску вопросы к прослушанному тексту или приготовить карточки. Можно предложить учащимся пересказать содержание услышанного, охарактеризовать действующих лиц, высказать свое мнение о них. </a:t>
            </a:r>
          </a:p>
          <a:p>
            <a:r>
              <a:rPr lang="ru-RU" sz="2900" dirty="0" smtClean="0"/>
              <a:t>При отработке техники чтения все ученики одновременно читают в микрофоны, а учитель выборочно контролирует их. Ответы учащихся можно иногда записывать на магнитофонную ленту, а затем прослушивать.</a:t>
            </a:r>
          </a:p>
          <a:p>
            <a:r>
              <a:rPr lang="ru-RU" sz="2900" dirty="0" smtClean="0"/>
              <a:t>Следует помнить, что непрерывное использование телефонов не должно превышать 10-12 минут.</a:t>
            </a:r>
          </a:p>
          <a:p>
            <a:r>
              <a:rPr lang="ru-RU" sz="2900" dirty="0" smtClean="0"/>
              <a:t>Работа в современном лингафонном кабинете преследует следующая </a:t>
            </a:r>
            <a:r>
              <a:rPr lang="ru-RU" sz="2900" dirty="0" err="1" smtClean="0"/>
              <a:t>цель-предоставить</a:t>
            </a:r>
            <a:r>
              <a:rPr lang="ru-RU" sz="2900" dirty="0" smtClean="0"/>
              <a:t> учащимся возможность интенсивно упражняться выработке умений и навыков устной речи, которые формируется в результате практики. Данная цель достигается через формирование  умений и навыков понимание речи на слух, через правильное произношение звуков, правильную интонацию, ритм.</a:t>
            </a:r>
          </a:p>
          <a:p>
            <a:r>
              <a:rPr lang="ru-RU" sz="2900" dirty="0" smtClean="0"/>
              <a:t>Лингафонный кабинет предполагает взаимосвязанное  обучение слушанию и говорению. Работая в нашем лингафонном кабинете, школьники развивают лексические, грамматические, фонетические стороны языка, преодолевают личностно-психологический барьер общения. Использование преподавателем лингафонного кабинета позволяет спланировать занятие таким образом, чтобы каждый школьник изучал предмет в соответствии со своими индивидуальными особенностями. Использовать оборудование кабинета для индивидуализации обучения можно практически на каждом этапе занятия. Например, при обучении устной речи, пара может рассказывать диалог под контролем преподавателя, в то время как остальные школьники выполняют другие задания.  </a:t>
            </a:r>
          </a:p>
          <a:p>
            <a:r>
              <a:rPr lang="ru-RU" sz="2900" dirty="0" smtClean="0"/>
              <a:t>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225404"/>
          </a:xfrm>
        </p:spPr>
        <p:txBody>
          <a:bodyPr>
            <a:normAutofit fontScale="90000"/>
          </a:bodyPr>
          <a:lstStyle/>
          <a:p>
            <a:endParaRPr lang="ru-RU" dirty="0"/>
          </a:p>
        </p:txBody>
      </p:sp>
      <p:pic>
        <p:nvPicPr>
          <p:cNvPr id="4" name="Содержимое 3" descr="http://school120.edusite.ru/DswMedia/lingafoni_kabinet_4.jpg"/>
          <p:cNvPicPr>
            <a:picLocks noGrp="1"/>
          </p:cNvPicPr>
          <p:nvPr>
            <p:ph sz="quarter" idx="1"/>
          </p:nvPr>
        </p:nvPicPr>
        <p:blipFill>
          <a:blip r:embed="rId2"/>
          <a:srcRect/>
          <a:stretch>
            <a:fillRect/>
          </a:stretch>
        </p:blipFill>
        <p:spPr bwMode="auto">
          <a:xfrm>
            <a:off x="500034" y="142852"/>
            <a:ext cx="7467600" cy="612080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7467600" cy="6045348"/>
          </a:xfrm>
        </p:spPr>
        <p:txBody>
          <a:bodyPr>
            <a:normAutofit fontScale="55000" lnSpcReduction="20000"/>
          </a:bodyPr>
          <a:lstStyle/>
          <a:p>
            <a:pPr algn="ctr"/>
            <a:r>
              <a:rPr lang="ru-RU" sz="3800" b="1" dirty="0" smtClean="0"/>
              <a:t>Заключение </a:t>
            </a:r>
            <a:endParaRPr lang="ru-RU" sz="3800" dirty="0" smtClean="0"/>
          </a:p>
          <a:p>
            <a:r>
              <a:rPr lang="ru-RU" sz="2500" dirty="0" smtClean="0"/>
              <a:t>В целом, проведения занятий по английскому языку с использованием программного обеспечения лингафонного кабинета на занятиях английского языка позволит сбалансировать учебный процесс, применять индивидуальный подход в обучении, работать над повышением качества обучения, развивать творческий потенциал обучающихся и повысить мотивацию к изучению предмета.  Применение лингафонного кабинета при изучении иностранного языка позволяет разнообразить методы, формы, приёмы обучения, делает структуру занятия более насыщенной и глубокой и определенным образом на продуктивность педагогического труда. Это также создает определенный эмоциональный настрой при изучении материала, что способствует активизации познавательной деятельности учащихся. </a:t>
            </a:r>
            <a:r>
              <a:rPr lang="ru-RU" sz="2500" i="1" dirty="0" smtClean="0"/>
              <a:t>Привлекательность лингафонного кабинета для учащихся:</a:t>
            </a:r>
            <a:r>
              <a:rPr lang="ru-RU" sz="2500" dirty="0" smtClean="0"/>
              <a:t/>
            </a:r>
            <a:br>
              <a:rPr lang="ru-RU" sz="2500" dirty="0" smtClean="0"/>
            </a:br>
            <a:r>
              <a:rPr lang="ru-RU" sz="2500" dirty="0" smtClean="0"/>
              <a:t>- повышение качества изучения иностранного языка;</a:t>
            </a:r>
            <a:br>
              <a:rPr lang="ru-RU" sz="2500" dirty="0" smtClean="0"/>
            </a:br>
            <a:r>
              <a:rPr lang="ru-RU" sz="2500" dirty="0" smtClean="0"/>
              <a:t>- освоение навыка </a:t>
            </a:r>
            <a:r>
              <a:rPr lang="ru-RU" sz="2500" dirty="0" err="1" smtClean="0"/>
              <a:t>аудирования</a:t>
            </a:r>
            <a:r>
              <a:rPr lang="ru-RU" sz="2500" dirty="0" smtClean="0"/>
              <a:t>;</a:t>
            </a:r>
            <a:br>
              <a:rPr lang="ru-RU" sz="2500" dirty="0" smtClean="0"/>
            </a:br>
            <a:r>
              <a:rPr lang="ru-RU" sz="2500" dirty="0" smtClean="0"/>
              <a:t>- повышение мотивации к изучению иностранных языков.</a:t>
            </a:r>
            <a:br>
              <a:rPr lang="ru-RU" sz="2500" dirty="0" smtClean="0"/>
            </a:br>
            <a:r>
              <a:rPr lang="ru-RU" sz="2500" dirty="0" smtClean="0"/>
              <a:t>В заключении  хотелось бы отметить, что использование лингафонного кабинета на уроках английского языка позволяет сбалансировать учебный процесс, применять индивидуальный подход в обучении, работать над повышением качества обучения, развивать творческий потенциал обучающихся и повышать мотивацию к изучению предмета. Не менее важно то, что ведение урока с использованием инновационных форм требует изменения роли учителя в связи с изменением содержания. Учитель частично перестает быть активным субъектом процесса обучения, в то время как ученик превращается из пассивного объекта в субъект, принимая все более активное участие в процессе обучения.</a:t>
            </a:r>
            <a:br>
              <a:rPr lang="ru-RU" sz="2500" dirty="0" smtClean="0"/>
            </a:br>
            <a:r>
              <a:rPr lang="ru-RU" sz="2500" dirty="0" smtClean="0"/>
              <a:t>Лингафонный кабинет используется для интенсификации учебного процесса и ему отводится значительная роль не только в обучении </a:t>
            </a:r>
            <a:r>
              <a:rPr lang="ru-RU" sz="2500" dirty="0" err="1" smtClean="0"/>
              <a:t>аудированию</a:t>
            </a:r>
            <a:r>
              <a:rPr lang="ru-RU" sz="2500" dirty="0" smtClean="0"/>
              <a:t> и говорению, но и всем другим видам речевой деятельности.</a:t>
            </a:r>
            <a:br>
              <a:rPr lang="ru-RU" sz="2500" dirty="0" smtClean="0"/>
            </a:br>
            <a:r>
              <a:rPr lang="ru-RU" sz="2500" dirty="0" smtClean="0"/>
              <a:t>Это источник повышения мотивации учения и приобретения более высоких показателей профессионального мастерства. Технические средства используются для интенсификации учебного процесса.</a:t>
            </a:r>
          </a:p>
          <a:p>
            <a:endParaRPr lang="ru-RU" sz="2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ocinkom.ru/images/lingo.png"/>
          <p:cNvPicPr>
            <a:picLocks noGrp="1"/>
          </p:cNvPicPr>
          <p:nvPr>
            <p:ph sz="quarter" idx="1"/>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000100" y="357166"/>
            <a:ext cx="7143800" cy="585791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fontScale="90000"/>
          </a:bodyPr>
          <a:lstStyle/>
          <a:p>
            <a:pPr algn="ctr"/>
            <a:r>
              <a:rPr lang="ru-RU" dirty="0" smtClean="0"/>
              <a:t>  </a:t>
            </a:r>
            <a:r>
              <a:rPr lang="ru-RU" b="1" dirty="0" smtClean="0"/>
              <a:t>смета расходов </a:t>
            </a:r>
            <a:endParaRPr lang="ru-RU" b="1" dirty="0"/>
          </a:p>
        </p:txBody>
      </p:sp>
      <p:sp>
        <p:nvSpPr>
          <p:cNvPr id="3" name="Содержимое 2"/>
          <p:cNvSpPr>
            <a:spLocks noGrp="1"/>
          </p:cNvSpPr>
          <p:nvPr>
            <p:ph sz="quarter" idx="1"/>
          </p:nvPr>
        </p:nvSpPr>
        <p:spPr/>
        <p:txBody>
          <a:bodyPr>
            <a:normAutofit/>
          </a:bodyPr>
          <a:lstStyle/>
          <a:p>
            <a:r>
              <a:rPr lang="ru-RU" dirty="0" smtClean="0"/>
              <a:t> </a:t>
            </a:r>
          </a:p>
          <a:p>
            <a:r>
              <a:rPr lang="ru-RU" dirty="0" smtClean="0"/>
              <a:t> </a:t>
            </a:r>
          </a:p>
          <a:p>
            <a:endParaRPr lang="ru-RU" dirty="0"/>
          </a:p>
        </p:txBody>
      </p:sp>
      <p:graphicFrame>
        <p:nvGraphicFramePr>
          <p:cNvPr id="4" name="Таблица 3"/>
          <p:cNvGraphicFramePr>
            <a:graphicFrameLocks noGrp="1"/>
          </p:cNvGraphicFramePr>
          <p:nvPr/>
        </p:nvGraphicFramePr>
        <p:xfrm>
          <a:off x="285720" y="928671"/>
          <a:ext cx="8143932" cy="4456167"/>
        </p:xfrm>
        <a:graphic>
          <a:graphicData uri="http://schemas.openxmlformats.org/drawingml/2006/table">
            <a:tbl>
              <a:tblPr firstRow="1" bandRow="1">
                <a:tableStyleId>{5C22544A-7EE6-4342-B048-85BDC9FD1C3A}</a:tableStyleId>
              </a:tblPr>
              <a:tblGrid>
                <a:gridCol w="4357718"/>
                <a:gridCol w="1541951"/>
                <a:gridCol w="208280"/>
                <a:gridCol w="2035983"/>
              </a:tblGrid>
              <a:tr h="607799">
                <a:tc>
                  <a:txBody>
                    <a:bodyPr/>
                    <a:lstStyle/>
                    <a:p>
                      <a:pPr marR="50165" algn="ctr">
                        <a:lnSpc>
                          <a:spcPct val="150000"/>
                        </a:lnSpc>
                        <a:spcAft>
                          <a:spcPts val="1315"/>
                        </a:spcAft>
                      </a:pPr>
                      <a:r>
                        <a:rPr lang="ru-RU" sz="1400" b="1" dirty="0">
                          <a:solidFill>
                            <a:srgbClr val="000000"/>
                          </a:solidFill>
                          <a:latin typeface="Times New Roman"/>
                          <a:ea typeface="Times New Roman"/>
                          <a:cs typeface="Times New Roman"/>
                        </a:rPr>
                        <a:t>Наименование</a:t>
                      </a:r>
                      <a:endParaRPr lang="ru-RU" sz="1100" dirty="0">
                        <a:latin typeface="Calibri"/>
                        <a:ea typeface="Calibri"/>
                        <a:cs typeface="Times New Roman"/>
                      </a:endParaRPr>
                    </a:p>
                  </a:txBody>
                  <a:tcPr marL="68580" marR="68580" marT="0" marB="0"/>
                </a:tc>
                <a:tc>
                  <a:txBody>
                    <a:bodyPr/>
                    <a:lstStyle/>
                    <a:p>
                      <a:pPr marR="50165" algn="ctr">
                        <a:lnSpc>
                          <a:spcPct val="150000"/>
                        </a:lnSpc>
                        <a:spcAft>
                          <a:spcPts val="1315"/>
                        </a:spcAft>
                      </a:pPr>
                      <a:r>
                        <a:rPr lang="ru-RU" sz="1400" b="1" dirty="0">
                          <a:solidFill>
                            <a:srgbClr val="000000"/>
                          </a:solidFill>
                          <a:latin typeface="Times New Roman"/>
                          <a:ea typeface="Times New Roman"/>
                          <a:cs typeface="Times New Roman"/>
                        </a:rPr>
                        <a:t>Количество</a:t>
                      </a:r>
                      <a:endParaRPr lang="ru-RU" sz="1100" dirty="0">
                        <a:latin typeface="Calibri"/>
                        <a:ea typeface="Calibri"/>
                        <a:cs typeface="Times New Roman"/>
                      </a:endParaRPr>
                    </a:p>
                  </a:txBody>
                  <a:tcPr marL="68580" marR="68580" marT="0" marB="0"/>
                </a:tc>
                <a:tc gridSpan="2">
                  <a:txBody>
                    <a:bodyPr/>
                    <a:lstStyle/>
                    <a:p>
                      <a:pPr marR="50165" algn="ctr">
                        <a:lnSpc>
                          <a:spcPct val="150000"/>
                        </a:lnSpc>
                        <a:spcAft>
                          <a:spcPts val="1315"/>
                        </a:spcAft>
                      </a:pPr>
                      <a:r>
                        <a:rPr lang="ru-RU" sz="1400" b="1" dirty="0">
                          <a:solidFill>
                            <a:srgbClr val="000000"/>
                          </a:solidFill>
                          <a:latin typeface="Times New Roman"/>
                          <a:ea typeface="Times New Roman"/>
                          <a:cs typeface="Times New Roman"/>
                        </a:rPr>
                        <a:t>Цена</a:t>
                      </a:r>
                      <a:endParaRPr lang="ru-RU" sz="1100" dirty="0">
                        <a:latin typeface="Calibri"/>
                        <a:ea typeface="Calibri"/>
                        <a:cs typeface="Times New Roman"/>
                      </a:endParaRPr>
                    </a:p>
                  </a:txBody>
                  <a:tcPr marL="68580" marR="68580" marT="0" marB="0"/>
                </a:tc>
                <a:tc hMerge="1">
                  <a:txBody>
                    <a:bodyPr/>
                    <a:lstStyle/>
                    <a:p>
                      <a:endParaRPr lang="ru-RU" dirty="0"/>
                    </a:p>
                  </a:txBody>
                  <a:tcPr/>
                </a:tc>
              </a:tr>
              <a:tr h="877649">
                <a:tc>
                  <a:txBody>
                    <a:bodyPr/>
                    <a:lstStyle/>
                    <a:p>
                      <a:pPr marR="50165">
                        <a:lnSpc>
                          <a:spcPct val="150000"/>
                        </a:lnSpc>
                        <a:spcAft>
                          <a:spcPts val="1315"/>
                        </a:spcAft>
                      </a:pPr>
                      <a:r>
                        <a:rPr lang="ru-RU" sz="1400" dirty="0">
                          <a:solidFill>
                            <a:srgbClr val="000000"/>
                          </a:solidFill>
                          <a:latin typeface="Times New Roman"/>
                          <a:ea typeface="Times New Roman"/>
                          <a:cs typeface="Times New Roman"/>
                        </a:rPr>
                        <a:t>(Наушники с микрофоном)</a:t>
                      </a:r>
                      <a:endParaRPr lang="ru-RU" sz="1100" dirty="0">
                        <a:latin typeface="Calibri"/>
                        <a:ea typeface="Calibri"/>
                        <a:cs typeface="Times New Roman"/>
                      </a:endParaRPr>
                    </a:p>
                    <a:p>
                      <a:pPr marR="50165">
                        <a:lnSpc>
                          <a:spcPct val="150000"/>
                        </a:lnSpc>
                        <a:spcAft>
                          <a:spcPts val="1315"/>
                        </a:spcAft>
                      </a:pPr>
                      <a:r>
                        <a:rPr lang="ru-RU" sz="1400" dirty="0">
                          <a:solidFill>
                            <a:srgbClr val="000000"/>
                          </a:solidFill>
                          <a:latin typeface="Times New Roman"/>
                          <a:ea typeface="Times New Roman"/>
                          <a:cs typeface="Times New Roman"/>
                        </a:rPr>
                        <a:t>Телефонно-микрофонная гарнитура для учителя</a:t>
                      </a:r>
                      <a:endParaRPr lang="ru-RU" sz="1100" dirty="0">
                        <a:latin typeface="Calibri"/>
                        <a:ea typeface="Calibri"/>
                        <a:cs typeface="Times New Roman"/>
                      </a:endParaRPr>
                    </a:p>
                  </a:txBody>
                  <a:tcPr marL="68580" marR="68580" marT="0" marB="0"/>
                </a:tc>
                <a:tc>
                  <a:txBody>
                    <a:bodyPr/>
                    <a:lstStyle/>
                    <a:p>
                      <a:pPr marR="50165" algn="just">
                        <a:lnSpc>
                          <a:spcPct val="150000"/>
                        </a:lnSpc>
                        <a:spcAft>
                          <a:spcPts val="1315"/>
                        </a:spcAft>
                      </a:pPr>
                      <a:endParaRPr lang="ru-RU" sz="1400" dirty="0">
                        <a:solidFill>
                          <a:srgbClr val="000000"/>
                        </a:solidFill>
                        <a:latin typeface="Times New Roman"/>
                        <a:ea typeface="Times New Roman"/>
                        <a:cs typeface="Times New Roman"/>
                      </a:endParaRPr>
                    </a:p>
                    <a:p>
                      <a:pPr marR="50165" algn="just">
                        <a:lnSpc>
                          <a:spcPct val="150000"/>
                        </a:lnSpc>
                        <a:spcAft>
                          <a:spcPts val="1315"/>
                        </a:spcAft>
                      </a:pPr>
                      <a:r>
                        <a:rPr lang="ru-RU" sz="1400" dirty="0">
                          <a:solidFill>
                            <a:srgbClr val="000000"/>
                          </a:solidFill>
                          <a:latin typeface="Times New Roman"/>
                          <a:ea typeface="Times New Roman"/>
                          <a:cs typeface="Times New Roman"/>
                        </a:rPr>
                        <a:t>1</a:t>
                      </a:r>
                      <a:endParaRPr lang="ru-RU" sz="1100" dirty="0">
                        <a:latin typeface="Calibri"/>
                        <a:ea typeface="Calibri"/>
                        <a:cs typeface="Times New Roman"/>
                      </a:endParaRPr>
                    </a:p>
                  </a:txBody>
                  <a:tcPr marL="68580" marR="68580" marT="0" marB="0"/>
                </a:tc>
                <a:tc gridSpan="2">
                  <a:txBody>
                    <a:bodyPr/>
                    <a:lstStyle/>
                    <a:p>
                      <a:r>
                        <a:rPr lang="ru-RU" dirty="0" smtClean="0"/>
                        <a:t> 3000</a:t>
                      </a:r>
                      <a:endParaRPr lang="ru-RU" dirty="0"/>
                    </a:p>
                  </a:txBody>
                  <a:tcPr/>
                </a:tc>
                <a:tc hMerge="1">
                  <a:txBody>
                    <a:bodyPr/>
                    <a:lstStyle/>
                    <a:p>
                      <a:endParaRPr lang="ru-RU" dirty="0"/>
                    </a:p>
                  </a:txBody>
                  <a:tcPr/>
                </a:tc>
              </a:tr>
              <a:tr h="697690">
                <a:tc>
                  <a:txBody>
                    <a:bodyPr/>
                    <a:lstStyle/>
                    <a:p>
                      <a:pPr marR="50165">
                        <a:lnSpc>
                          <a:spcPct val="150000"/>
                        </a:lnSpc>
                        <a:spcAft>
                          <a:spcPts val="1315"/>
                        </a:spcAft>
                      </a:pPr>
                      <a:r>
                        <a:rPr lang="ru-RU" sz="1400" dirty="0">
                          <a:solidFill>
                            <a:srgbClr val="000000"/>
                          </a:solidFill>
                          <a:latin typeface="Times New Roman"/>
                          <a:ea typeface="Times New Roman"/>
                          <a:cs typeface="Times New Roman"/>
                        </a:rPr>
                        <a:t>Рабочее место для учителя- стол персональный компьютер, клавиатура, мышь, монитор</a:t>
                      </a:r>
                      <a:endParaRPr lang="ru-RU" sz="1100" dirty="0">
                        <a:latin typeface="Calibri"/>
                        <a:ea typeface="Calibri"/>
                        <a:cs typeface="Times New Roman"/>
                      </a:endParaRPr>
                    </a:p>
                  </a:txBody>
                  <a:tcPr marL="68580" marR="68580" marT="0" marB="0"/>
                </a:tc>
                <a:tc>
                  <a:txBody>
                    <a:bodyPr/>
                    <a:lstStyle/>
                    <a:p>
                      <a:pPr marR="50165" algn="just">
                        <a:lnSpc>
                          <a:spcPct val="150000"/>
                        </a:lnSpc>
                        <a:spcAft>
                          <a:spcPts val="1315"/>
                        </a:spcAft>
                      </a:pPr>
                      <a:r>
                        <a:rPr lang="ru-RU" sz="1400" dirty="0">
                          <a:solidFill>
                            <a:srgbClr val="000000"/>
                          </a:solidFill>
                          <a:latin typeface="Times New Roman"/>
                          <a:ea typeface="Times New Roman"/>
                          <a:cs typeface="Times New Roman"/>
                        </a:rPr>
                        <a:t>1</a:t>
                      </a:r>
                      <a:endParaRPr lang="ru-RU" sz="1100" dirty="0">
                        <a:latin typeface="Calibri"/>
                        <a:ea typeface="Calibri"/>
                        <a:cs typeface="Times New Roman"/>
                      </a:endParaRPr>
                    </a:p>
                  </a:txBody>
                  <a:tcPr marL="68580" marR="68580" marT="0" marB="0"/>
                </a:tc>
                <a:tc gridSpan="2">
                  <a:txBody>
                    <a:bodyPr/>
                    <a:lstStyle/>
                    <a:p>
                      <a:r>
                        <a:rPr lang="ru-RU" dirty="0" smtClean="0"/>
                        <a:t>30000</a:t>
                      </a:r>
                      <a:endParaRPr lang="ru-RU" dirty="0"/>
                    </a:p>
                  </a:txBody>
                  <a:tcPr/>
                </a:tc>
                <a:tc hMerge="1">
                  <a:txBody>
                    <a:bodyPr/>
                    <a:lstStyle/>
                    <a:p>
                      <a:endParaRPr lang="ru-RU" dirty="0"/>
                    </a:p>
                  </a:txBody>
                  <a:tcPr/>
                </a:tc>
              </a:tr>
              <a:tr h="697690">
                <a:tc>
                  <a:txBody>
                    <a:bodyPr/>
                    <a:lstStyle/>
                    <a:p>
                      <a:pPr marR="50165" algn="just">
                        <a:lnSpc>
                          <a:spcPct val="150000"/>
                        </a:lnSpc>
                        <a:spcAft>
                          <a:spcPts val="1315"/>
                        </a:spcAft>
                      </a:pPr>
                      <a:r>
                        <a:rPr lang="ru-RU" sz="1400" dirty="0">
                          <a:solidFill>
                            <a:srgbClr val="000000"/>
                          </a:solidFill>
                          <a:latin typeface="Times New Roman"/>
                          <a:ea typeface="Times New Roman"/>
                          <a:cs typeface="Times New Roman"/>
                        </a:rPr>
                        <a:t>Рабочее место для </a:t>
                      </a:r>
                      <a:r>
                        <a:rPr lang="ru-RU" sz="1400" dirty="0" err="1">
                          <a:solidFill>
                            <a:srgbClr val="000000"/>
                          </a:solidFill>
                          <a:latin typeface="Times New Roman"/>
                          <a:ea typeface="Times New Roman"/>
                          <a:cs typeface="Times New Roman"/>
                        </a:rPr>
                        <a:t>учащихся-индивидуальный</a:t>
                      </a:r>
                      <a:r>
                        <a:rPr lang="ru-RU" sz="1400" dirty="0">
                          <a:solidFill>
                            <a:srgbClr val="000000"/>
                          </a:solidFill>
                          <a:latin typeface="Times New Roman"/>
                          <a:ea typeface="Times New Roman"/>
                          <a:cs typeface="Times New Roman"/>
                        </a:rPr>
                        <a:t> стол, цифровой пульт управления</a:t>
                      </a:r>
                      <a:endParaRPr lang="ru-RU" sz="1100" dirty="0">
                        <a:latin typeface="Calibri"/>
                        <a:ea typeface="Calibri"/>
                        <a:cs typeface="Times New Roman"/>
                      </a:endParaRPr>
                    </a:p>
                  </a:txBody>
                  <a:tcPr marL="68580" marR="68580" marT="0" marB="0"/>
                </a:tc>
                <a:tc>
                  <a:txBody>
                    <a:bodyPr/>
                    <a:lstStyle/>
                    <a:p>
                      <a:pPr marR="50165" algn="just">
                        <a:lnSpc>
                          <a:spcPct val="150000"/>
                        </a:lnSpc>
                        <a:spcAft>
                          <a:spcPts val="1315"/>
                        </a:spcAft>
                      </a:pPr>
                      <a:r>
                        <a:rPr lang="ru-RU" sz="1400" dirty="0">
                          <a:solidFill>
                            <a:srgbClr val="000000"/>
                          </a:solidFill>
                          <a:latin typeface="Times New Roman"/>
                          <a:ea typeface="Times New Roman"/>
                          <a:cs typeface="Times New Roman"/>
                        </a:rPr>
                        <a:t>10</a:t>
                      </a:r>
                      <a:endParaRPr lang="ru-RU" sz="1100" dirty="0">
                        <a:latin typeface="Calibri"/>
                        <a:ea typeface="Calibri"/>
                        <a:cs typeface="Times New Roman"/>
                      </a:endParaRPr>
                    </a:p>
                  </a:txBody>
                  <a:tcPr marL="68580" marR="68580" marT="0" marB="0"/>
                </a:tc>
                <a:tc gridSpan="2">
                  <a:txBody>
                    <a:bodyPr/>
                    <a:lstStyle/>
                    <a:p>
                      <a:r>
                        <a:rPr lang="ru-RU" dirty="0" smtClean="0"/>
                        <a:t>70000</a:t>
                      </a:r>
                      <a:endParaRPr lang="ru-RU" dirty="0"/>
                    </a:p>
                  </a:txBody>
                  <a:tcPr/>
                </a:tc>
                <a:tc hMerge="1">
                  <a:txBody>
                    <a:bodyPr/>
                    <a:lstStyle/>
                    <a:p>
                      <a:endParaRPr lang="ru-RU" dirty="0"/>
                    </a:p>
                  </a:txBody>
                  <a:tcPr/>
                </a:tc>
              </a:tr>
              <a:tr h="877649">
                <a:tc>
                  <a:txBody>
                    <a:bodyPr/>
                    <a:lstStyle/>
                    <a:p>
                      <a:pPr marR="50165">
                        <a:lnSpc>
                          <a:spcPct val="150000"/>
                        </a:lnSpc>
                        <a:spcAft>
                          <a:spcPts val="1315"/>
                        </a:spcAft>
                      </a:pPr>
                      <a:r>
                        <a:rPr lang="ru-RU" sz="1400" dirty="0">
                          <a:solidFill>
                            <a:srgbClr val="000000"/>
                          </a:solidFill>
                          <a:latin typeface="Times New Roman"/>
                          <a:ea typeface="Times New Roman"/>
                          <a:cs typeface="Times New Roman"/>
                        </a:rPr>
                        <a:t>(Наушники с микрофоном)</a:t>
                      </a:r>
                      <a:endParaRPr lang="ru-RU" sz="1100" dirty="0">
                        <a:latin typeface="Calibri"/>
                        <a:ea typeface="Calibri"/>
                        <a:cs typeface="Times New Roman"/>
                      </a:endParaRPr>
                    </a:p>
                    <a:p>
                      <a:pPr marR="50165" algn="just">
                        <a:lnSpc>
                          <a:spcPct val="150000"/>
                        </a:lnSpc>
                        <a:spcAft>
                          <a:spcPts val="1315"/>
                        </a:spcAft>
                      </a:pPr>
                      <a:r>
                        <a:rPr lang="ru-RU" sz="1400" dirty="0">
                          <a:solidFill>
                            <a:srgbClr val="000000"/>
                          </a:solidFill>
                          <a:latin typeface="Times New Roman"/>
                          <a:ea typeface="Times New Roman"/>
                          <a:cs typeface="Times New Roman"/>
                        </a:rPr>
                        <a:t>Телефонно-микрофонная гарнитура для учащихся</a:t>
                      </a:r>
                      <a:endParaRPr lang="ru-RU" sz="1100" dirty="0">
                        <a:latin typeface="Calibri"/>
                        <a:ea typeface="Calibri"/>
                        <a:cs typeface="Times New Roman"/>
                      </a:endParaRPr>
                    </a:p>
                  </a:txBody>
                  <a:tcPr marL="68580" marR="68580" marT="0" marB="0"/>
                </a:tc>
                <a:tc>
                  <a:txBody>
                    <a:bodyPr/>
                    <a:lstStyle/>
                    <a:p>
                      <a:pPr marR="50165" algn="just">
                        <a:lnSpc>
                          <a:spcPct val="150000"/>
                        </a:lnSpc>
                        <a:spcAft>
                          <a:spcPts val="1315"/>
                        </a:spcAft>
                      </a:pPr>
                      <a:r>
                        <a:rPr lang="ru-RU" sz="1400" dirty="0">
                          <a:solidFill>
                            <a:srgbClr val="000000"/>
                          </a:solidFill>
                          <a:latin typeface="Times New Roman"/>
                          <a:ea typeface="Times New Roman"/>
                          <a:cs typeface="Times New Roman"/>
                        </a:rPr>
                        <a:t>10</a:t>
                      </a:r>
                      <a:endParaRPr lang="ru-RU" sz="1100" dirty="0">
                        <a:latin typeface="Calibri"/>
                        <a:ea typeface="Calibri"/>
                        <a:cs typeface="Times New Roman"/>
                      </a:endParaRPr>
                    </a:p>
                  </a:txBody>
                  <a:tcPr marL="68580" marR="68580" marT="0" marB="0"/>
                </a:tc>
                <a:tc>
                  <a:txBody>
                    <a:bodyPr/>
                    <a:lstStyle/>
                    <a:p>
                      <a:endParaRPr lang="ru-RU"/>
                    </a:p>
                  </a:txBody>
                  <a:tcPr/>
                </a:tc>
                <a:tc>
                  <a:txBody>
                    <a:bodyPr/>
                    <a:lstStyle/>
                    <a:p>
                      <a:r>
                        <a:rPr lang="ru-RU" dirty="0" smtClean="0"/>
                        <a:t>30000</a:t>
                      </a:r>
                      <a:endParaRPr lang="ru-RU" dirty="0"/>
                    </a:p>
                  </a:txBody>
                  <a:tcPr/>
                </a:tc>
              </a:tr>
              <a:tr h="697690">
                <a:tc>
                  <a:txBody>
                    <a:bodyPr/>
                    <a:lstStyle/>
                    <a:p>
                      <a:pPr algn="ctr"/>
                      <a:r>
                        <a:rPr lang="ru-RU" dirty="0" smtClean="0"/>
                        <a:t>  итого </a:t>
                      </a:r>
                      <a:endParaRPr lang="ru-RU" dirty="0"/>
                    </a:p>
                  </a:txBody>
                  <a:tcPr/>
                </a:tc>
                <a:tc gridSpan="3">
                  <a:txBody>
                    <a:bodyPr/>
                    <a:lstStyle/>
                    <a:p>
                      <a:pPr algn="ctr"/>
                      <a:r>
                        <a:rPr kumimoji="0" lang="ru-RU" sz="1800" kern="1200" dirty="0" smtClean="0">
                          <a:solidFill>
                            <a:schemeClr val="dk1"/>
                          </a:solidFill>
                          <a:latin typeface="+mn-lt"/>
                          <a:ea typeface="+mn-ea"/>
                          <a:cs typeface="+mn-cs"/>
                        </a:rPr>
                        <a:t>150000рублей</a:t>
                      </a:r>
                    </a:p>
                    <a:p>
                      <a:pPr algn="ctr"/>
                      <a:r>
                        <a:rPr kumimoji="0" lang="ru-RU" sz="1800" kern="1200" dirty="0" smtClean="0">
                          <a:solidFill>
                            <a:schemeClr val="dk1"/>
                          </a:solidFill>
                          <a:latin typeface="+mn-lt"/>
                          <a:ea typeface="+mn-ea"/>
                          <a:cs typeface="+mn-cs"/>
                        </a:rPr>
                        <a:t>(с доставкой)</a:t>
                      </a:r>
                      <a:endParaRPr lang="ru-RU" dirty="0"/>
                    </a:p>
                  </a:txBody>
                  <a:tcPr/>
                </a:tc>
                <a:tc hMerge="1">
                  <a:txBody>
                    <a:bodyPr/>
                    <a:lstStyle/>
                    <a:p>
                      <a:endParaRPr lang="ru-RU" dirty="0"/>
                    </a:p>
                  </a:txBody>
                  <a:tcPr/>
                </a:tc>
                <a:tc hMerge="1">
                  <a:txBody>
                    <a:bodyPr/>
                    <a:lstStyle/>
                    <a:p>
                      <a:endParaRPr lang="ru-RU"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fontScale="90000"/>
          </a:bodyPr>
          <a:lstStyle/>
          <a:p>
            <a:pPr algn="ctr"/>
            <a:r>
              <a:rPr lang="ru-RU" dirty="0" smtClean="0"/>
              <a:t>   </a:t>
            </a:r>
            <a:r>
              <a:rPr lang="ru-RU" sz="2700" b="1" dirty="0" smtClean="0"/>
              <a:t>Введение </a:t>
            </a:r>
            <a:endParaRPr lang="ru-RU" sz="2700" b="1" dirty="0"/>
          </a:p>
        </p:txBody>
      </p:sp>
      <p:sp>
        <p:nvSpPr>
          <p:cNvPr id="3" name="Содержимое 2"/>
          <p:cNvSpPr>
            <a:spLocks noGrp="1"/>
          </p:cNvSpPr>
          <p:nvPr>
            <p:ph sz="quarter" idx="1"/>
          </p:nvPr>
        </p:nvSpPr>
        <p:spPr>
          <a:xfrm>
            <a:off x="457200" y="857232"/>
            <a:ext cx="7467600" cy="5616720"/>
          </a:xfrm>
        </p:spPr>
        <p:txBody>
          <a:bodyPr>
            <a:normAutofit fontScale="55000" lnSpcReduction="20000"/>
          </a:bodyPr>
          <a:lstStyle/>
          <a:p>
            <a:r>
              <a:rPr lang="ru-RU" sz="2000" dirty="0" smtClean="0"/>
              <a:t>Совершенствование и оптимизация учебного процесса невозможны без выбора наиболее целесообразных методов и форм обучения. </a:t>
            </a:r>
          </a:p>
          <a:p>
            <a:r>
              <a:rPr lang="ru-RU" sz="2000" dirty="0" smtClean="0"/>
              <a:t>Новое содержание образования ускорило внедрение в учебный процесс активных методов, технических средств обучения, которые способствуют более совершенной передаче знаний, ускоряют процесс обучения и повышают его эффективность, позволяют активнее использовать образовательный потенциал учащихся.</a:t>
            </a:r>
            <a:br>
              <a:rPr lang="ru-RU" sz="2000" dirty="0" smtClean="0"/>
            </a:br>
            <a:r>
              <a:rPr lang="ru-RU" sz="2000" dirty="0" smtClean="0"/>
              <a:t>Современные лингафонные кабинеты выступают как новые орудия труда учителя, повышая культуру его работы. Они используются при проведении различных видов занятий в качестве средства предъявления учебной информации, контроля усвоения знаний, отработки у учащихся тех или иных навыков, автоматизации самого процесса обучения.</a:t>
            </a:r>
          </a:p>
          <a:p>
            <a:r>
              <a:rPr lang="ru-RU" sz="2000" dirty="0" smtClean="0"/>
              <a:t>Создание искусственной иноязычной среды в процессе обучения иностранным языкам — один из важных проблемных вопросов современной методики. С ним в первую очередь связана реализация массового, т. е. с одновременным активным участием большого количества учеников, обучения двум из четырех основных видов речевой деятельности: </a:t>
            </a:r>
            <a:r>
              <a:rPr lang="ru-RU" sz="2000" dirty="0" err="1" smtClean="0"/>
              <a:t>аудированию</a:t>
            </a:r>
            <a:r>
              <a:rPr lang="ru-RU" sz="2000" dirty="0" smtClean="0"/>
              <a:t> и говорению (условно-коммуникативному или коммуникативному). </a:t>
            </a:r>
            <a:br>
              <a:rPr lang="ru-RU" sz="2000" dirty="0" smtClean="0"/>
            </a:br>
            <a:r>
              <a:rPr lang="ru-RU" sz="2000" dirty="0" smtClean="0"/>
              <a:t>Работа в современном лингафонном кабинете преследует следующую цель</a:t>
            </a:r>
            <a:r>
              <a:rPr lang="ru-RU" sz="2000" i="1" dirty="0" smtClean="0"/>
              <a:t>: </a:t>
            </a:r>
            <a:r>
              <a:rPr lang="ru-RU" sz="2000" dirty="0" smtClean="0"/>
              <a:t>предоставить учащимся возможность интенсивно упражняться в выработке умений и навыков устной речи, которые формируются в результате практики. Данная цель достигается через формирование умений и навыков понимания речи на слух, через правильное произношение звуков, правильную интонацию, ритм. </a:t>
            </a:r>
            <a:br>
              <a:rPr lang="ru-RU" sz="2000" dirty="0" smtClean="0"/>
            </a:br>
            <a:r>
              <a:rPr lang="ru-RU" sz="2000" dirty="0" smtClean="0"/>
              <a:t>Использование лингафонного кабинета позволяет более рационально распределить учебный материал, интенсифицировать процесс обучения, больше внимания сосредоточить на содержательных его моментах. Технические средства активно воздействуют на организацию учебного процесса, формы и методы преподавания, влияют на интеллектуальное развитие учащихся, т.е. усиливают развивающую и воспитывающую функции обучения.</a:t>
            </a:r>
            <a:br>
              <a:rPr lang="ru-RU" sz="2000" dirty="0" smtClean="0"/>
            </a:br>
            <a:r>
              <a:rPr lang="ru-RU" sz="2000" dirty="0" smtClean="0"/>
              <a:t>Лингафонный  кабинет - это новейший инструмент для обучения иностранным языкам и другим общеобразовательным предметам.</a:t>
            </a:r>
            <a:br>
              <a:rPr lang="ru-RU" sz="2000" dirty="0" smtClean="0"/>
            </a:br>
            <a:r>
              <a:rPr lang="ru-RU" sz="2000" dirty="0" smtClean="0"/>
              <a:t>Современные лингафонные кабинеты выступают как новые орудия преподавания иностранного языка. Они используются при проведении различных видов занятий в качестве средства предъявления учебной информации, контроля усвоения знаний, отработки у школьников тех или иных навыков, автоматизации самого процесса обучения. Создание искусственной иноязычной среды в процессе обучения</a:t>
            </a:r>
          </a:p>
          <a:p>
            <a:r>
              <a:rPr lang="ru-RU" sz="2000" dirty="0" smtClean="0"/>
              <a:t> иностранным языкам — один из важных проблемных вопросов современной методики.</a:t>
            </a:r>
          </a:p>
          <a:p>
            <a:r>
              <a:rPr lang="ru-RU" sz="2000" b="1" i="1" dirty="0" smtClean="0"/>
              <a:t>Лингафонный кабинет</a:t>
            </a:r>
            <a:r>
              <a:rPr lang="ru-RU" sz="2000" dirty="0" smtClean="0"/>
              <a:t>-это программно-технический комплекс, который используется для интерфиксации учебного процесса и ему отводится значительная роль в обучении иностранному языку по всем видам речевой деятельности. Программное обеспечение лингафонного кабинета позволит решить следующие </a:t>
            </a:r>
            <a:r>
              <a:rPr lang="ru-RU" sz="2000" b="1" i="1" dirty="0" smtClean="0"/>
              <a:t>задачи:</a:t>
            </a:r>
            <a:endParaRPr lang="ru-RU" sz="2000" dirty="0" smtClean="0"/>
          </a:p>
          <a:p>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b="1" dirty="0" smtClean="0"/>
              <a:t>Программное обеспечение лингафонного кабинета позволит решить следующие </a:t>
            </a:r>
            <a:r>
              <a:rPr lang="ru-RU" sz="2000" b="1" i="1" dirty="0" smtClean="0"/>
              <a:t>задачи:</a:t>
            </a:r>
            <a:r>
              <a:rPr lang="ru-RU" sz="2000" dirty="0" smtClean="0"/>
              <a:t/>
            </a:r>
            <a:br>
              <a:rPr lang="ru-RU" sz="2000" dirty="0" smtClean="0"/>
            </a:br>
            <a:endParaRPr lang="ru-RU" sz="2000" dirty="0"/>
          </a:p>
        </p:txBody>
      </p:sp>
      <p:sp>
        <p:nvSpPr>
          <p:cNvPr id="3" name="Содержимое 2"/>
          <p:cNvSpPr>
            <a:spLocks noGrp="1"/>
          </p:cNvSpPr>
          <p:nvPr>
            <p:ph sz="quarter" idx="1"/>
          </p:nvPr>
        </p:nvSpPr>
        <p:spPr/>
        <p:txBody>
          <a:bodyPr>
            <a:normAutofit fontScale="62500" lnSpcReduction="20000"/>
          </a:bodyPr>
          <a:lstStyle/>
          <a:p>
            <a:r>
              <a:rPr lang="ru-RU" dirty="0" smtClean="0"/>
              <a:t>1.повысить эффективность учебного процесса</a:t>
            </a:r>
          </a:p>
          <a:p>
            <a:r>
              <a:rPr lang="ru-RU" dirty="0" smtClean="0"/>
              <a:t>2.создать условия для индивидуального дифференцированного обучения учащихся</a:t>
            </a:r>
          </a:p>
          <a:p>
            <a:r>
              <a:rPr lang="ru-RU" dirty="0" smtClean="0"/>
              <a:t>3.обеспечить высокую мотивацию обучения</a:t>
            </a:r>
          </a:p>
          <a:p>
            <a:r>
              <a:rPr lang="ru-RU" dirty="0" smtClean="0"/>
              <a:t>4.работать над лексической, грамматической, фонетическими сторонами языка.</a:t>
            </a:r>
          </a:p>
          <a:p>
            <a:r>
              <a:rPr lang="ru-RU" i="1" dirty="0" smtClean="0"/>
              <a:t>С ПОМОЩЬЮ ЛИНГАФОННОЙ СИСТЕМЫ ЭФФЕКТИВНО РЕШАЮТСЯ СЛЕДУЮЩИЕ </a:t>
            </a:r>
            <a:r>
              <a:rPr lang="ru-RU" b="1" i="1" dirty="0" smtClean="0"/>
              <a:t>ДИДАКТИЧЕСКИЕ ЗАДАЧИ:</a:t>
            </a:r>
            <a:endParaRPr lang="ru-RU" dirty="0" smtClean="0"/>
          </a:p>
          <a:p>
            <a:r>
              <a:rPr lang="ru-RU" b="1" i="1" dirty="0" smtClean="0"/>
              <a:t> </a:t>
            </a:r>
            <a:endParaRPr lang="ru-RU" dirty="0" smtClean="0"/>
          </a:p>
          <a:p>
            <a:r>
              <a:rPr lang="ru-RU" dirty="0" smtClean="0"/>
              <a:t>●  формирование артикуляции и ритмико-интонационных навыков</a:t>
            </a:r>
          </a:p>
          <a:p>
            <a:r>
              <a:rPr lang="ru-RU" dirty="0" smtClean="0"/>
              <a:t>●  формирование и совершенствование навыка чтения</a:t>
            </a:r>
          </a:p>
          <a:p>
            <a:r>
              <a:rPr lang="ru-RU" dirty="0" smtClean="0"/>
              <a:t>●  формирование и совершенствование навыка </a:t>
            </a:r>
            <a:r>
              <a:rPr lang="ru-RU" dirty="0" err="1" smtClean="0"/>
              <a:t>аудирования</a:t>
            </a:r>
            <a:endParaRPr lang="ru-RU" dirty="0" smtClean="0"/>
          </a:p>
          <a:p>
            <a:r>
              <a:rPr lang="ru-RU" dirty="0" smtClean="0"/>
              <a:t>●  формирование и совершенствование лексического и грамматического навыка говорения</a:t>
            </a:r>
          </a:p>
          <a:p>
            <a:r>
              <a:rPr lang="ru-RU" dirty="0" smtClean="0"/>
              <a:t>●  развитие и контроль речевого навыка устной речи (монологическая/ диалогическая)</a:t>
            </a:r>
          </a:p>
          <a:p>
            <a:r>
              <a:rPr lang="ru-RU" dirty="0" smtClean="0"/>
              <a:t>●  контроль понимания прослушанного</a:t>
            </a:r>
          </a:p>
          <a:p>
            <a:r>
              <a:rPr lang="ru-RU" dirty="0" smtClean="0"/>
              <a:t>●  контроль усвоения лексического материала</a:t>
            </a:r>
          </a:p>
          <a:p>
            <a:r>
              <a:rPr lang="ru-RU" dirty="0" smtClean="0"/>
              <a:t>Лингафонная система предназначена как для индивидуальных, так и для групповых занятий.</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043890" cy="6188224"/>
          </a:xfrm>
        </p:spPr>
        <p:txBody>
          <a:bodyPr>
            <a:noAutofit/>
          </a:bodyPr>
          <a:lstStyle/>
          <a:p>
            <a:r>
              <a:rPr lang="ru-RU" sz="1200" dirty="0" smtClean="0"/>
              <a:t>Работа в лингафонном кабинете дает преподавателю широкие возможности для контроля и корректировки учебного процесса. Это оборудование имеет простой способ создания сценариев взаимодействия преподавателя и учащихся.</a:t>
            </a:r>
          </a:p>
          <a:p>
            <a:r>
              <a:rPr lang="ru-RU" sz="1200" dirty="0" smtClean="0"/>
              <a:t>Целый комплекс программных средств обеспечивает необходимую функциональность для обучения, тестирования, составления и контроля групповых и индивидуальных учебных планов.</a:t>
            </a:r>
          </a:p>
          <a:p>
            <a:r>
              <a:rPr lang="ru-RU" sz="1200" dirty="0" smtClean="0"/>
              <a:t>Использование учителем лингафонного кабинета позволяет спланировать урок таким образом, чтобы каждый ученик изучал предмет в соответствии со своими индивидуальными особенностями.</a:t>
            </a:r>
          </a:p>
          <a:p>
            <a:r>
              <a:rPr lang="ru-RU" sz="1200" dirty="0" smtClean="0"/>
              <a:t>Лингафонное оборудование предлагает высококачественный звук, видео и мультимедиа файлы. Работа в лингафонном кабинете – это интерактивность и наглядность, делающие обучение увлекательным и интересным</a:t>
            </a:r>
          </a:p>
          <a:p>
            <a:r>
              <a:rPr lang="ru-RU" sz="1200" dirty="0" smtClean="0"/>
              <a:t>. Ученик, принимая все более активное участие в процессе, перестает быть пассивным субъектом обучения.</a:t>
            </a:r>
          </a:p>
          <a:p>
            <a:r>
              <a:rPr lang="ru-RU" sz="1200" dirty="0" smtClean="0"/>
              <a:t>Уроки в лингафонном кабинете позволяют преодолеть личностно-психологический барьер общения.</a:t>
            </a:r>
          </a:p>
          <a:p>
            <a:r>
              <a:rPr lang="ru-RU" sz="1200" dirty="0" smtClean="0"/>
              <a:t> Урок на рабочих местах с головными микрофонами, как форма усвоения знаний отличная от традиционной, вносит разнообразие в череду классических учебных занятий и способствует формированию ответственного отношения в подготовке домашних заданий и, как следствие, реализации учащимися своего ученического потенциала</a:t>
            </a:r>
          </a:p>
          <a:p>
            <a:r>
              <a:rPr lang="ru-RU" sz="1200" dirty="0" smtClean="0"/>
              <a:t>. Использование лингафонного оборудования значительно повышает познавательную активность учащихся и результаты восприятия иностранного языка.</a:t>
            </a:r>
          </a:p>
          <a:p>
            <a:r>
              <a:rPr lang="ru-RU" sz="1200" dirty="0" smtClean="0"/>
              <a:t>Применение технических средств позволяет более рационально распределить учебный материал, интенсифицировать процесс обучения, активно влияет на интеллектуальное развитие учащихся, формирует умения и навыки, усиливает развивающую и воспитывающую функции обучения.</a:t>
            </a:r>
          </a:p>
          <a:p>
            <a:r>
              <a:rPr lang="ru-RU" sz="1200" b="1" i="1" dirty="0" smtClean="0"/>
              <a:t>Функции </a:t>
            </a:r>
            <a:r>
              <a:rPr lang="ru-RU" sz="1200" b="1" dirty="0" smtClean="0"/>
              <a:t>лингафонного кабинета:</a:t>
            </a:r>
            <a:endParaRPr lang="ru-RU" sz="1200" dirty="0" smtClean="0"/>
          </a:p>
          <a:p>
            <a:r>
              <a:rPr lang="ru-RU" sz="1200" dirty="0" smtClean="0"/>
              <a:t>1)информативная</a:t>
            </a:r>
          </a:p>
          <a:p>
            <a:r>
              <a:rPr lang="ru-RU" sz="1200" dirty="0" smtClean="0"/>
              <a:t>2)</a:t>
            </a:r>
            <a:r>
              <a:rPr lang="ru-RU" sz="1200" dirty="0" err="1" smtClean="0"/>
              <a:t>тренировочно-обучающая</a:t>
            </a:r>
            <a:endParaRPr lang="ru-RU" sz="1200" dirty="0" smtClean="0"/>
          </a:p>
          <a:p>
            <a:r>
              <a:rPr lang="ru-RU" sz="1200" dirty="0" smtClean="0"/>
              <a:t>3)</a:t>
            </a:r>
            <a:r>
              <a:rPr lang="ru-RU" sz="1200" dirty="0" err="1" smtClean="0"/>
              <a:t>контролирующее-корректирующая</a:t>
            </a:r>
            <a:endParaRPr lang="ru-RU" sz="1200" dirty="0" smtClean="0"/>
          </a:p>
          <a:p>
            <a:r>
              <a:rPr lang="ru-RU" sz="1200" dirty="0" smtClean="0"/>
              <a:t>4)управление учебной деятельностью</a:t>
            </a:r>
          </a:p>
          <a:p>
            <a:r>
              <a:rPr lang="ru-RU" sz="1200" b="1" i="1" dirty="0" smtClean="0"/>
              <a:t>Цели</a:t>
            </a:r>
            <a:r>
              <a:rPr lang="ru-RU" sz="1200" b="1" dirty="0" smtClean="0"/>
              <a:t>:</a:t>
            </a:r>
            <a:r>
              <a:rPr lang="ru-RU" sz="1200" dirty="0" smtClean="0"/>
              <a:t> развитие коммуникативной компетенции учащихся 2-11 классы</a:t>
            </a:r>
          </a:p>
          <a:p>
            <a:r>
              <a:rPr lang="ru-RU" sz="1200" dirty="0" smtClean="0"/>
              <a:t>подготовка учащихся к сдаче Единого Государственного экзамена в11 классе.</a:t>
            </a:r>
          </a:p>
          <a:p>
            <a:endParaRPr lang="ru-RU"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000240"/>
            <a:ext cx="7467600" cy="4857760"/>
          </a:xfrm>
        </p:spPr>
        <p:txBody>
          <a:bodyPr>
            <a:normAutofit fontScale="62500" lnSpcReduction="20000"/>
          </a:bodyPr>
          <a:lstStyle/>
          <a:p>
            <a:r>
              <a:rPr lang="ru-RU" i="1" dirty="0" smtClean="0"/>
              <a:t>Лингафонный кабинет</a:t>
            </a:r>
            <a:r>
              <a:rPr lang="ru-RU" dirty="0" smtClean="0"/>
              <a:t>-это мощный и эффективный инструмент преподавания, который позволяет более рационально использовать время занятия и делать уроки более насыщенными и интересными</a:t>
            </a:r>
          </a:p>
          <a:p>
            <a:r>
              <a:rPr lang="ru-RU" dirty="0" smtClean="0"/>
              <a:t>По отношению к обучаемому лингафонный кабинет выступает в качестве средства воссоздания условий деятельности, и как инструмент деятельности оказывает техническую поддержку в получении или передаче информации.</a:t>
            </a:r>
            <a:br>
              <a:rPr lang="ru-RU" dirty="0" smtClean="0"/>
            </a:br>
            <a:r>
              <a:rPr lang="ru-RU" dirty="0" smtClean="0"/>
              <a:t>В лингафонном кабинете каждый учащийся имеет индивидуальное рабочее место с возможностью подключения головных микрофонов (наушники), регулировкой громкости, вызовом преподавателя путем нажатия кнопки вызова, прослушивания </a:t>
            </a:r>
            <a:r>
              <a:rPr lang="ru-RU" dirty="0" err="1" smtClean="0"/>
              <a:t>аудиосигнала</a:t>
            </a:r>
            <a:r>
              <a:rPr lang="ru-RU" dirty="0" smtClean="0"/>
              <a:t> или одноклассника(-ков) (монологическое или диалогическое высказывание), проговаривания слов, фраз, рифмовок, скороговорок на определенный звук, а также записи всего вышеперечисленного.</a:t>
            </a:r>
            <a:br>
              <a:rPr lang="ru-RU" dirty="0" smtClean="0"/>
            </a:br>
            <a:r>
              <a:rPr lang="ru-RU" dirty="0" smtClean="0"/>
              <a:t>Учитель использует лингафонный кабинет для достижения учебной цели рациональным способом, для повышения эффективности учебного процесса при значительной экономии времени. </a:t>
            </a:r>
          </a:p>
          <a:p>
            <a:r>
              <a:rPr lang="ru-RU" dirty="0" smtClean="0"/>
              <a:t>Лингафонный кабинет дает возможность учителю организовать коллективную работу с элементами самостоятельных действий каждого учащегося, проконтролировать или скорректировать деятельность каждого учащегося путем подключения к его рабочему месту. </a:t>
            </a:r>
          </a:p>
          <a:p>
            <a:endParaRPr lang="ru-RU" dirty="0"/>
          </a:p>
        </p:txBody>
      </p:sp>
      <p:pic>
        <p:nvPicPr>
          <p:cNvPr id="4" name="Рисунок 3" descr="лингафонный кабинет"/>
          <p:cNvPicPr/>
          <p:nvPr/>
        </p:nvPicPr>
        <p:blipFill>
          <a:blip r:embed="rId2"/>
          <a:srcRect/>
          <a:stretch>
            <a:fillRect/>
          </a:stretch>
        </p:blipFill>
        <p:spPr bwMode="auto">
          <a:xfrm>
            <a:off x="3214678" y="0"/>
            <a:ext cx="2457450" cy="1981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296842"/>
          </a:xfrm>
        </p:spPr>
        <p:txBody>
          <a:bodyPr>
            <a:noAutofit/>
          </a:bodyPr>
          <a:lstStyle/>
          <a:p>
            <a:pPr algn="ctr"/>
            <a:r>
              <a:rPr lang="ru-RU" sz="1800" b="1" dirty="0" smtClean="0"/>
              <a:t>ВОЗМОЖНОСТИ ПО ЛИНГАФОННОГО КАБИНЕТА</a:t>
            </a:r>
            <a:endParaRPr lang="ru-RU" sz="1800" dirty="0"/>
          </a:p>
        </p:txBody>
      </p:sp>
      <p:sp>
        <p:nvSpPr>
          <p:cNvPr id="3" name="Содержимое 2"/>
          <p:cNvSpPr>
            <a:spLocks noGrp="1"/>
          </p:cNvSpPr>
          <p:nvPr>
            <p:ph sz="quarter" idx="1"/>
          </p:nvPr>
        </p:nvSpPr>
        <p:spPr>
          <a:xfrm>
            <a:off x="457200" y="571480"/>
            <a:ext cx="8115328" cy="5902472"/>
          </a:xfrm>
        </p:spPr>
        <p:txBody>
          <a:bodyPr>
            <a:normAutofit fontScale="25000" lnSpcReduction="20000"/>
          </a:bodyPr>
          <a:lstStyle/>
          <a:p>
            <a:pPr>
              <a:buNone/>
            </a:pPr>
            <a:endParaRPr lang="ru-RU" dirty="0" smtClean="0"/>
          </a:p>
          <a:p>
            <a:r>
              <a:rPr lang="ru-RU" sz="3200" dirty="0" smtClean="0"/>
              <a:t>●</a:t>
            </a:r>
            <a:r>
              <a:rPr lang="ru-RU" sz="4400" dirty="0" smtClean="0"/>
              <a:t>  подключение к классу до 255 компьютеров учеников</a:t>
            </a:r>
          </a:p>
          <a:p>
            <a:r>
              <a:rPr lang="ru-RU" sz="4400" dirty="0" smtClean="0"/>
              <a:t>●  функция включения/выключения всех ученических ПК с компьютера преподавателя</a:t>
            </a:r>
          </a:p>
          <a:p>
            <a:r>
              <a:rPr lang="ru-RU" sz="4400" dirty="0" smtClean="0"/>
              <a:t>●  отображение информации о классе: имена, рабочие станции, списки учеников по классам для каждого преподавателя</a:t>
            </a:r>
          </a:p>
          <a:p>
            <a:r>
              <a:rPr lang="ru-RU" sz="4400" dirty="0" smtClean="0"/>
              <a:t>●  формирование произвольных групп с любым количеством учеников в группе</a:t>
            </a:r>
          </a:p>
          <a:p>
            <a:r>
              <a:rPr lang="ru-RU" sz="4400" dirty="0" smtClean="0"/>
              <a:t>●  одновременное и дифференцированное выполнение заданий в каждой созданной группе</a:t>
            </a:r>
          </a:p>
          <a:p>
            <a:r>
              <a:rPr lang="ru-RU" sz="4400" dirty="0" smtClean="0"/>
              <a:t>●  любое задание или функция выбираются преподавателем для ученика или группы учащихся простой командой или нажатием</a:t>
            </a:r>
          </a:p>
          <a:p>
            <a:r>
              <a:rPr lang="ru-RU" sz="4400" dirty="0" smtClean="0"/>
              <a:t>клавиши мыши</a:t>
            </a:r>
          </a:p>
          <a:p>
            <a:r>
              <a:rPr lang="ru-RU" sz="4400" dirty="0" smtClean="0"/>
              <a:t>●  запись с экрана монитора ученика</a:t>
            </a:r>
          </a:p>
          <a:p>
            <a:r>
              <a:rPr lang="ru-RU" sz="4400" dirty="0" smtClean="0"/>
              <a:t>●  трансляция записи с экрана монитора ученика</a:t>
            </a:r>
          </a:p>
          <a:p>
            <a:r>
              <a:rPr lang="ru-RU" sz="4400" dirty="0" smtClean="0"/>
              <a:t>●  трансляция изображения с </a:t>
            </a:r>
            <a:r>
              <a:rPr lang="ru-RU" sz="4400" dirty="0" err="1" smtClean="0"/>
              <a:t>веб</a:t>
            </a:r>
            <a:r>
              <a:rPr lang="ru-RU" sz="4400" dirty="0" smtClean="0"/>
              <a:t> камеры преподавателя на ПК учеников</a:t>
            </a:r>
          </a:p>
          <a:p>
            <a:r>
              <a:rPr lang="ru-RU" sz="4400" dirty="0" smtClean="0"/>
              <a:t>●  трансляция изображения с </a:t>
            </a:r>
            <a:r>
              <a:rPr lang="ru-RU" sz="4400" dirty="0" err="1" smtClean="0"/>
              <a:t>веб</a:t>
            </a:r>
            <a:r>
              <a:rPr lang="ru-RU" sz="4400" dirty="0" smtClean="0"/>
              <a:t> камер учеников на ПК учеников и преподавателя</a:t>
            </a:r>
          </a:p>
          <a:p>
            <a:r>
              <a:rPr lang="ru-RU" sz="4400" dirty="0" smtClean="0"/>
              <a:t>●  трансляция видео (</a:t>
            </a:r>
            <a:r>
              <a:rPr lang="ru-RU" sz="4400" dirty="0" err="1" smtClean="0"/>
              <a:t>видеостриминг</a:t>
            </a:r>
            <a:r>
              <a:rPr lang="ru-RU" sz="4400" dirty="0" smtClean="0"/>
              <a:t>) с ПК преподавателя на ПК учеников</a:t>
            </a:r>
          </a:p>
          <a:p>
            <a:r>
              <a:rPr lang="ru-RU" sz="4400" dirty="0" smtClean="0"/>
              <a:t>●  передача файлов на ПК студентов и сбор файлов, передаваемых студентами</a:t>
            </a:r>
          </a:p>
          <a:p>
            <a:r>
              <a:rPr lang="ru-RU" sz="4400" dirty="0" smtClean="0"/>
              <a:t>●  проведение опроса и экзамена с подготовкой экзаменационных билетов</a:t>
            </a:r>
          </a:p>
          <a:p>
            <a:r>
              <a:rPr lang="ru-RU" sz="4400" dirty="0" smtClean="0"/>
              <a:t>●  автоматическое выставление оценок за экзамен с показом отчета в графическом виде</a:t>
            </a:r>
          </a:p>
          <a:p>
            <a:r>
              <a:rPr lang="ru-RU" sz="4400" dirty="0" smtClean="0"/>
              <a:t>●  запись и прослушивание на виртуальный магнитофон, работа ученика с виртуальным 2-х </a:t>
            </a:r>
            <a:r>
              <a:rPr lang="ru-RU" sz="4400" dirty="0" err="1" smtClean="0"/>
              <a:t>дорожечным</a:t>
            </a:r>
            <a:r>
              <a:rPr lang="ru-RU" sz="4400" dirty="0" smtClean="0"/>
              <a:t> магнитофоном,</a:t>
            </a:r>
          </a:p>
          <a:p>
            <a:r>
              <a:rPr lang="ru-RU" sz="4400" dirty="0" smtClean="0"/>
              <a:t>имеющим аудиограф, возможность устанавливать метки для повторного прослушивания, надписи субтитров</a:t>
            </a:r>
          </a:p>
          <a:p>
            <a:r>
              <a:rPr lang="ru-RU" sz="4400" dirty="0" smtClean="0"/>
              <a:t>●  виртуальный 2-х </a:t>
            </a:r>
            <a:r>
              <a:rPr lang="ru-RU" sz="4400" dirty="0" err="1" smtClean="0"/>
              <a:t>дорожечный</a:t>
            </a:r>
            <a:r>
              <a:rPr lang="ru-RU" sz="4400" dirty="0" smtClean="0"/>
              <a:t> магнитофон для домашних занятий с возможностью воспроизведения </a:t>
            </a:r>
            <a:r>
              <a:rPr lang="ru-RU" sz="4400" dirty="0" err="1" smtClean="0"/>
              <a:t>аудиофайлов</a:t>
            </a:r>
            <a:r>
              <a:rPr lang="ru-RU" sz="4400" dirty="0" smtClean="0"/>
              <a:t> и</a:t>
            </a:r>
          </a:p>
          <a:p>
            <a:r>
              <a:rPr lang="ru-RU" sz="4400" dirty="0" err="1" smtClean="0"/>
              <a:t>видеофайлов</a:t>
            </a:r>
            <a:r>
              <a:rPr lang="ru-RU" sz="4400" dirty="0" smtClean="0"/>
              <a:t> с субтитрами</a:t>
            </a:r>
          </a:p>
          <a:p>
            <a:r>
              <a:rPr lang="ru-RU" sz="4400" dirty="0" smtClean="0"/>
              <a:t>●  управление преподавателем персональными компьютерами учеников с возможностью настройки параметров персональных</a:t>
            </a:r>
          </a:p>
          <a:p>
            <a:r>
              <a:rPr lang="ru-RU" sz="4400" dirty="0" smtClean="0"/>
              <a:t>компьютеров, разрешения запуска учеником программ, приостановки работы персональных компьютеров</a:t>
            </a:r>
          </a:p>
          <a:p>
            <a:r>
              <a:rPr lang="ru-RU" sz="4400" dirty="0" smtClean="0"/>
              <a:t>●  доступ учеников в Интернет для просмотра </a:t>
            </a:r>
            <a:r>
              <a:rPr lang="ru-RU" sz="4400" dirty="0" err="1" smtClean="0"/>
              <a:t>веб</a:t>
            </a:r>
            <a:r>
              <a:rPr lang="ru-RU" sz="4400" dirty="0" smtClean="0"/>
              <a:t> страниц с возможностью для преподавателя создания списка разрешенных и</a:t>
            </a:r>
          </a:p>
          <a:p>
            <a:r>
              <a:rPr lang="ru-RU" sz="4400" dirty="0" smtClean="0"/>
              <a:t>запрещенных для просмотра сайтов</a:t>
            </a:r>
          </a:p>
          <a:p>
            <a:r>
              <a:rPr lang="ru-RU" sz="4400" dirty="0" smtClean="0"/>
              <a:t>● ●  синхронный перевод, синхронный перевод в группе с возможностью слышать собственный голос</a:t>
            </a:r>
          </a:p>
          <a:p>
            <a:r>
              <a:rPr lang="ru-RU" sz="4400" dirty="0" smtClean="0"/>
              <a:t> </a:t>
            </a:r>
          </a:p>
          <a:p>
            <a:endParaRPr lang="ru-RU"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a:bodyPr>
          <a:lstStyle/>
          <a:p>
            <a:pPr algn="ctr"/>
            <a:r>
              <a:rPr lang="ru-RU" sz="2000" b="1" dirty="0" smtClean="0"/>
              <a:t>ВОЗМОЖНОСТИ ПО ЛИНГАФОННОГО КАБИНЕТА</a:t>
            </a:r>
            <a:endParaRPr lang="ru-RU" sz="2000" dirty="0"/>
          </a:p>
        </p:txBody>
      </p:sp>
      <p:sp>
        <p:nvSpPr>
          <p:cNvPr id="3" name="Содержимое 2"/>
          <p:cNvSpPr>
            <a:spLocks noGrp="1"/>
          </p:cNvSpPr>
          <p:nvPr>
            <p:ph sz="quarter" idx="1"/>
          </p:nvPr>
        </p:nvSpPr>
        <p:spPr>
          <a:xfrm>
            <a:off x="457200" y="857232"/>
            <a:ext cx="7467600" cy="5616720"/>
          </a:xfrm>
        </p:spPr>
        <p:txBody>
          <a:bodyPr>
            <a:normAutofit fontScale="40000" lnSpcReduction="20000"/>
          </a:bodyPr>
          <a:lstStyle/>
          <a:p>
            <a:r>
              <a:rPr lang="ru-RU" sz="2900" dirty="0" smtClean="0"/>
              <a:t>управление преподавателем персональными компьютерами учеников с возможностью настройки параметров персональных</a:t>
            </a:r>
          </a:p>
          <a:p>
            <a:r>
              <a:rPr lang="ru-RU" sz="2900" dirty="0" smtClean="0"/>
              <a:t>компьютеров, разрешения запуска учеником программ, приостановки работы персональных компьютеров</a:t>
            </a:r>
          </a:p>
          <a:p>
            <a:r>
              <a:rPr lang="ru-RU" sz="2900" dirty="0" smtClean="0"/>
              <a:t>●  доступ учеников в Интернет для просмотра </a:t>
            </a:r>
            <a:r>
              <a:rPr lang="ru-RU" sz="2900" dirty="0" err="1" smtClean="0"/>
              <a:t>веб</a:t>
            </a:r>
            <a:r>
              <a:rPr lang="ru-RU" sz="2900" dirty="0" smtClean="0"/>
              <a:t> страниц с возможностью для преподавателя создания списка разрешенных и</a:t>
            </a:r>
          </a:p>
          <a:p>
            <a:r>
              <a:rPr lang="ru-RU" sz="2900" dirty="0" smtClean="0"/>
              <a:t>запрещенных для просмотра сайтов</a:t>
            </a:r>
          </a:p>
          <a:p>
            <a:r>
              <a:rPr lang="ru-RU" sz="2900" dirty="0" smtClean="0"/>
              <a:t>●  возможность для преподавателя получать и посылать текстовые сообщения ученикам</a:t>
            </a:r>
          </a:p>
          <a:p>
            <a:r>
              <a:rPr lang="ru-RU" sz="2900" dirty="0" smtClean="0"/>
              <a:t>●  текстовый чат в классе, все сообщения учеников и преподавателя одновременно выводятся в текстовое поле на плане класса</a:t>
            </a:r>
          </a:p>
          <a:p>
            <a:r>
              <a:rPr lang="ru-RU" sz="2900" dirty="0" smtClean="0"/>
              <a:t>●  возможность прослушивать и записывать звук с внешних источников сигнала (CD, радио, магнитофон и т.д.)</a:t>
            </a:r>
          </a:p>
          <a:p>
            <a:r>
              <a:rPr lang="ru-RU" sz="2900" dirty="0" smtClean="0"/>
              <a:t>●  возможность регулировки уровня громкости воспроизведения и записи</a:t>
            </a:r>
          </a:p>
          <a:p>
            <a:r>
              <a:rPr lang="ru-RU" sz="2900" dirty="0" smtClean="0"/>
              <a:t>●  возможность для преподавателя рисовать или писать на экране своего ПК и транслировать процесс на ПК учеников</a:t>
            </a:r>
          </a:p>
          <a:p>
            <a:r>
              <a:rPr lang="ru-RU" sz="2900" dirty="0" smtClean="0"/>
              <a:t>●  возможность прямого общения преподавателя с учеником и со всем классом одновременно</a:t>
            </a:r>
          </a:p>
          <a:p>
            <a:r>
              <a:rPr lang="ru-RU" sz="2900" dirty="0" smtClean="0"/>
              <a:t>●  возможность поговорить с каждой группой учащихся</a:t>
            </a:r>
          </a:p>
          <a:p>
            <a:r>
              <a:rPr lang="ru-RU" sz="2900" dirty="0" smtClean="0"/>
              <a:t>●  конференция в рамках одной группы учащихся</a:t>
            </a:r>
          </a:p>
          <a:p>
            <a:r>
              <a:rPr lang="ru-RU" sz="2900" dirty="0" smtClean="0"/>
              <a:t>●  возможность работы в парах</a:t>
            </a:r>
          </a:p>
          <a:p>
            <a:r>
              <a:rPr lang="ru-RU" sz="2900" dirty="0" smtClean="0"/>
              <a:t>●  ручное создание пары</a:t>
            </a:r>
          </a:p>
          <a:p>
            <a:r>
              <a:rPr lang="ru-RU" sz="2900" dirty="0" smtClean="0"/>
              <a:t>●  запись и прослушивание материалов учащимися на виртуальный магнитофон при самостоятельной работе</a:t>
            </a:r>
          </a:p>
          <a:p>
            <a:r>
              <a:rPr lang="ru-RU" sz="2900" dirty="0" smtClean="0"/>
              <a:t>●  прослушивание звуковых файлов с одновременной записью своего голоса на рабочую дорожку виртуального магнитофона</a:t>
            </a:r>
          </a:p>
          <a:p>
            <a:r>
              <a:rPr lang="ru-RU" sz="2900" dirty="0" smtClean="0"/>
              <a:t>●  синхронный перевод, синхронный перевод в группе с возможностью слышать собственный голос</a:t>
            </a:r>
          </a:p>
          <a:p>
            <a:r>
              <a:rPr lang="ru-RU" sz="2900" dirty="0" smtClean="0"/>
              <a:t>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154758"/>
          </a:xfrm>
        </p:spPr>
        <p:txBody>
          <a:bodyPr>
            <a:normAutofit/>
          </a:bodyPr>
          <a:lstStyle/>
          <a:p>
            <a:r>
              <a:rPr lang="ru-RU" sz="1300" b="1" i="1" dirty="0" smtClean="0">
                <a:latin typeface="Times New Roman" pitchFamily="18" charset="0"/>
                <a:cs typeface="Times New Roman" pitchFamily="18" charset="0"/>
              </a:rPr>
              <a:t>1.Целесообразность использования лингафона в обучении иностранному языку</a:t>
            </a:r>
            <a:r>
              <a:rPr lang="ru-RU" sz="1300" dirty="0" smtClean="0">
                <a:latin typeface="Times New Roman" pitchFamily="18" charset="0"/>
                <a:cs typeface="Times New Roman" pitchFamily="18" charset="0"/>
              </a:rPr>
              <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Первые лингафонные устройства появились более 40 лет назад, и их распространение было обусловлено ростом популярности аудиовизуальных приёмов обучения. Большинство из них уже в то время включало как </a:t>
            </a:r>
            <a:r>
              <a:rPr lang="ru-RU" sz="1300" dirty="0" err="1" smtClean="0">
                <a:latin typeface="Times New Roman" pitchFamily="18" charset="0"/>
                <a:cs typeface="Times New Roman" pitchFamily="18" charset="0"/>
              </a:rPr>
              <a:t>звукотехническую</a:t>
            </a:r>
            <a:r>
              <a:rPr lang="ru-RU" sz="1300" dirty="0" smtClean="0">
                <a:latin typeface="Times New Roman" pitchFamily="18" charset="0"/>
                <a:cs typeface="Times New Roman" pitchFamily="18" charset="0"/>
              </a:rPr>
              <a:t> аппаратуру (магнитофоны), так и проекционную </a:t>
            </a:r>
            <a:r>
              <a:rPr lang="ru-RU" sz="1300" dirty="0" err="1" smtClean="0">
                <a:latin typeface="Times New Roman" pitchFamily="18" charset="0"/>
                <a:cs typeface="Times New Roman" pitchFamily="18" charset="0"/>
              </a:rPr>
              <a:t>диа-кинопроекторы</a:t>
            </a:r>
            <a:r>
              <a:rPr lang="ru-RU" sz="1300" dirty="0" smtClean="0">
                <a:latin typeface="Times New Roman" pitchFamily="18" charset="0"/>
                <a:cs typeface="Times New Roman" pitchFamily="18" charset="0"/>
              </a:rPr>
              <a:t>.</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 В современном лингафонном кабинете </a:t>
            </a:r>
            <a:r>
              <a:rPr lang="ru-RU" sz="1300" dirty="0" err="1" smtClean="0">
                <a:latin typeface="Times New Roman" pitchFamily="18" charset="0"/>
                <a:cs typeface="Times New Roman" pitchFamily="18" charset="0"/>
              </a:rPr>
              <a:t>звукотехничекую</a:t>
            </a:r>
            <a:r>
              <a:rPr lang="ru-RU" sz="1300" dirty="0" smtClean="0">
                <a:latin typeface="Times New Roman" pitchFamily="18" charset="0"/>
                <a:cs typeface="Times New Roman" pitchFamily="18" charset="0"/>
              </a:rPr>
              <a:t> аппаратуру представляют магнитофоны, а проекционную мультимедиа проектор.</a:t>
            </a:r>
            <a:br>
              <a:rPr lang="ru-RU" sz="1300" dirty="0" smtClean="0">
                <a:latin typeface="Times New Roman" pitchFamily="18" charset="0"/>
                <a:cs typeface="Times New Roman" pitchFamily="18" charset="0"/>
              </a:rPr>
            </a:br>
            <a:r>
              <a:rPr lang="ru-RU" sz="1300" dirty="0" smtClean="0">
                <a:latin typeface="Times New Roman" pitchFamily="18" charset="0"/>
                <a:cs typeface="Times New Roman" pitchFamily="18" charset="0"/>
              </a:rPr>
              <a:t>Лингафон используется для интерфиксации учебного процесса интерфиксации учебного </a:t>
            </a:r>
            <a:r>
              <a:rPr lang="ru-RU" sz="1600" dirty="0" smtClean="0">
                <a:latin typeface="Times New Roman" pitchFamily="18" charset="0"/>
                <a:cs typeface="Times New Roman" pitchFamily="18" charset="0"/>
              </a:rPr>
              <a:t>процесса и ему отводится значительная роль не только в обучении </a:t>
            </a:r>
            <a:r>
              <a:rPr lang="ru-RU" sz="1600" dirty="0" err="1" smtClean="0">
                <a:latin typeface="Times New Roman" pitchFamily="18" charset="0"/>
                <a:cs typeface="Times New Roman" pitchFamily="18" charset="0"/>
              </a:rPr>
              <a:t>аудированиюи</a:t>
            </a:r>
            <a:r>
              <a:rPr lang="ru-RU" sz="1600" dirty="0" smtClean="0">
                <a:latin typeface="Times New Roman" pitchFamily="18" charset="0"/>
                <a:cs typeface="Times New Roman" pitchFamily="18" charset="0"/>
              </a:rPr>
              <a:t> говорению, но и всем видам речевой деятельности. Каждое из рабочих мест снабжается телефонно-микрофонной гарнитурой с микрофоном пониженной чувствительности и направленного действия. Микрофон направленного действия реагирует только на те звуковые волны, которые направлены на микрофон под определенным углом. Смонтированный на рабочем месте, микрофон устанавливает голос только того ученика, который сидит </a:t>
            </a:r>
            <a:r>
              <a:rPr lang="ru-RU" sz="1300" dirty="0" smtClean="0">
                <a:latin typeface="Times New Roman" pitchFamily="18" charset="0"/>
                <a:cs typeface="Times New Roman" pitchFamily="18" charset="0"/>
              </a:rPr>
              <a:t>за этим столом. Таким образом, ученик слышит свой собственный голос, подобно тому, как слышит свой голос, говорящий в телефонную </a:t>
            </a:r>
            <a:r>
              <a:rPr lang="ru-RU" sz="1300" dirty="0" err="1" smtClean="0">
                <a:latin typeface="Times New Roman" pitchFamily="18" charset="0"/>
                <a:cs typeface="Times New Roman" pitchFamily="18" charset="0"/>
              </a:rPr>
              <a:t>трубку.Именно</a:t>
            </a:r>
            <a:r>
              <a:rPr lang="ru-RU" sz="1300" dirty="0" smtClean="0">
                <a:latin typeface="Times New Roman" pitchFamily="18" charset="0"/>
                <a:cs typeface="Times New Roman" pitchFamily="18" charset="0"/>
              </a:rPr>
              <a:t> такая конструкция позволяет всем ученикам группы говорить вслух, громко, не мешая друг другу, то есть делает устройство </a:t>
            </a:r>
            <a:r>
              <a:rPr lang="ru-RU" sz="1300" dirty="0" err="1" smtClean="0">
                <a:latin typeface="Times New Roman" pitchFamily="18" charset="0"/>
                <a:cs typeface="Times New Roman" pitchFamily="18" charset="0"/>
              </a:rPr>
              <a:t>аудиоактивным.Аудиоактивные</a:t>
            </a:r>
            <a:r>
              <a:rPr lang="ru-RU" sz="1300" dirty="0" smtClean="0">
                <a:latin typeface="Times New Roman" pitchFamily="18" charset="0"/>
                <a:cs typeface="Times New Roman" pitchFamily="18" charset="0"/>
              </a:rPr>
              <a:t> устройства позволяют ученикам не только прослушивать фонограммы, но и самим тренироваться в громкой речи, то есть в говорении. </a:t>
            </a:r>
            <a:r>
              <a:rPr lang="ru-RU" sz="1300" dirty="0" err="1" smtClean="0">
                <a:latin typeface="Times New Roman" pitchFamily="18" charset="0"/>
                <a:cs typeface="Times New Roman" pitchFamily="18" charset="0"/>
              </a:rPr>
              <a:t>Аудикомпаративные</a:t>
            </a:r>
            <a:r>
              <a:rPr lang="ru-RU" sz="1300" dirty="0" smtClean="0">
                <a:latin typeface="Times New Roman" pitchFamily="18" charset="0"/>
                <a:cs typeface="Times New Roman" pitchFamily="18" charset="0"/>
              </a:rPr>
              <a:t> устройства позволяют ученику записать свою речь на магнитофон, а затем прослушивать запись и сравнивать ее с образцом. Пользуясь микрофоном, ученик записывает свою речь</a:t>
            </a:r>
            <a:endParaRPr lang="ru-RU" sz="1300" dirty="0">
              <a:latin typeface="Times New Roman" pitchFamily="18" charset="0"/>
              <a:cs typeface="Times New Roman" pitchFamily="18" charset="0"/>
            </a:endParaRPr>
          </a:p>
        </p:txBody>
      </p:sp>
      <p:pic>
        <p:nvPicPr>
          <p:cNvPr id="4" name="u2400_img" descr="http://socinkom.ru/images/lingo3.png"/>
          <p:cNvPicPr>
            <a:picLocks noGrp="1"/>
          </p:cNvPicPr>
          <p:nvPr>
            <p:ph sz="quarter" idx="1"/>
          </p:nvPr>
        </p:nvPicPr>
        <p:blipFill>
          <a:blip r:embed="rId2"/>
          <a:srcRect/>
          <a:stretch>
            <a:fillRect/>
          </a:stretch>
        </p:blipFill>
        <p:spPr bwMode="auto">
          <a:xfrm>
            <a:off x="3714744" y="0"/>
            <a:ext cx="2371725" cy="13811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2594"/>
          </a:xfrm>
        </p:spPr>
        <p:txBody>
          <a:bodyPr>
            <a:normAutofit/>
          </a:bodyPr>
          <a:lstStyle/>
          <a:p>
            <a:pPr algn="ctr"/>
            <a:r>
              <a:rPr lang="ru-RU" sz="2800" b="1" dirty="0" smtClean="0"/>
              <a:t>РАБОТА В ЛИНГАФОННОМ КАБИНЕТЕ</a:t>
            </a:r>
            <a:endParaRPr lang="ru-RU" sz="2800" dirty="0"/>
          </a:p>
        </p:txBody>
      </p:sp>
      <p:sp>
        <p:nvSpPr>
          <p:cNvPr id="3" name="Содержимое 2"/>
          <p:cNvSpPr>
            <a:spLocks noGrp="1"/>
          </p:cNvSpPr>
          <p:nvPr>
            <p:ph sz="quarter" idx="1"/>
          </p:nvPr>
        </p:nvSpPr>
        <p:spPr>
          <a:xfrm>
            <a:off x="457200" y="1214422"/>
            <a:ext cx="8115328" cy="5259530"/>
          </a:xfrm>
        </p:spPr>
        <p:txBody>
          <a:bodyPr>
            <a:normAutofit fontScale="55000" lnSpcReduction="20000"/>
          </a:bodyPr>
          <a:lstStyle/>
          <a:p>
            <a:r>
              <a:rPr lang="ru-RU" dirty="0" smtClean="0"/>
              <a:t>При работе в ЛФК учителю необходимо учитывать определенные требования:</a:t>
            </a:r>
          </a:p>
          <a:p>
            <a:r>
              <a:rPr lang="ru-RU" dirty="0" smtClean="0"/>
              <a:t>1.Одновременность говорения всех учащихся по заданной программе при полной индивидуализации в работе.</a:t>
            </a:r>
          </a:p>
          <a:p>
            <a:r>
              <a:rPr lang="ru-RU" dirty="0" smtClean="0"/>
              <a:t>2.Прослушивание собственной речи через головные телефоны.</a:t>
            </a:r>
          </a:p>
          <a:p>
            <a:r>
              <a:rPr lang="ru-RU" dirty="0" smtClean="0"/>
              <a:t>3.Работа по одной-двум или даже трем программам одновременно или парная работа всех учащихся.</a:t>
            </a:r>
          </a:p>
          <a:p>
            <a:r>
              <a:rPr lang="ru-RU" dirty="0" smtClean="0"/>
              <a:t>4.Контроль учителем работы каждого школьника без предупреждения и нарушения работы остальных по заданной программе.</a:t>
            </a:r>
          </a:p>
          <a:p>
            <a:r>
              <a:rPr lang="ru-RU" dirty="0" smtClean="0"/>
              <a:t>5.Комплексное использование аудиовизуальных средств обучения.</a:t>
            </a:r>
          </a:p>
          <a:p>
            <a:r>
              <a:rPr lang="ru-RU" i="1" dirty="0" smtClean="0"/>
              <a:t>Виды упражнений.</a:t>
            </a:r>
            <a:endParaRPr lang="ru-RU" dirty="0" smtClean="0"/>
          </a:p>
          <a:p>
            <a:r>
              <a:rPr lang="ru-RU" dirty="0" smtClean="0"/>
              <a:t>Упражнения, выполняемые в лингафонном кабинете, подразделяются на две группы:</a:t>
            </a:r>
          </a:p>
          <a:p>
            <a:r>
              <a:rPr lang="ru-RU" dirty="0" smtClean="0"/>
              <a:t>Репродуктивные и продуктивные.</a:t>
            </a:r>
          </a:p>
          <a:p>
            <a:r>
              <a:rPr lang="ru-RU" dirty="0" smtClean="0"/>
              <a:t>Звуковые репродуктивные упражнения выполняются по элементарной двухтактной схеме:</a:t>
            </a:r>
          </a:p>
          <a:p>
            <a:r>
              <a:rPr lang="ru-RU" dirty="0" smtClean="0"/>
              <a:t>1.Стимул (реплика диктора).</a:t>
            </a:r>
          </a:p>
          <a:p>
            <a:r>
              <a:rPr lang="ru-RU" dirty="0" smtClean="0"/>
              <a:t>2.Ответ в паузе(реакция учащегося, его имитирующее действие).</a:t>
            </a:r>
          </a:p>
          <a:p>
            <a:r>
              <a:rPr lang="ru-RU" dirty="0" smtClean="0"/>
              <a:t>УПРАЖНЕНИЯ РЕПРОДУКТИВНОГО ХАРАКТЕРА:</a:t>
            </a:r>
          </a:p>
          <a:p>
            <a:r>
              <a:rPr lang="ru-RU" dirty="0" smtClean="0"/>
              <a:t>1.Отработка произносительных навыков отдельных слов.</a:t>
            </a:r>
          </a:p>
          <a:p>
            <a:r>
              <a:rPr lang="ru-RU" dirty="0" smtClean="0"/>
              <a:t>2.Отработка навыков правильной интонации в различных видах упражнений.</a:t>
            </a:r>
          </a:p>
          <a:p>
            <a:r>
              <a:rPr lang="ru-RU" dirty="0" smtClean="0"/>
              <a:t>3.Начитывание текста.</a:t>
            </a:r>
          </a:p>
          <a:p>
            <a:r>
              <a:rPr lang="ru-RU" dirty="0" smtClean="0"/>
              <a:t>4.Начитывание диалога.</a:t>
            </a:r>
          </a:p>
          <a:p>
            <a:r>
              <a:rPr lang="ru-RU" dirty="0" smtClean="0"/>
              <a:t>5.Обучение учащихся технике чтения.</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TotalTime>
  <Words>1178</Words>
  <Application>Microsoft Office PowerPoint</Application>
  <PresentationFormat>Экран (4:3)</PresentationFormat>
  <Paragraphs>179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МБОУ «Амгино-Олекминская   средняя общеобразовательная школа» Олекминского района Республики Саха ( Якутия)    </vt:lpstr>
      <vt:lpstr>   Введение </vt:lpstr>
      <vt:lpstr>Программное обеспечение лингафонного кабинета позволит решить следующие задачи: </vt:lpstr>
      <vt:lpstr>Слайд 4</vt:lpstr>
      <vt:lpstr>Слайд 5</vt:lpstr>
      <vt:lpstr>ВОЗМОЖНОСТИ ПО ЛИНГАФОННОГО КАБИНЕТА</vt:lpstr>
      <vt:lpstr>ВОЗМОЖНОСТИ ПО ЛИНГАФОННОГО КАБИНЕТА</vt:lpstr>
      <vt:lpstr>1.Целесообразность использования лингафона в обучении иностранному языку Первые лингафонные устройства появились более 40 лет назад, и их распространение было обусловлено ростом популярности аудиовизуальных приёмов обучения. Большинство из них уже в то время включало как звукотехническую аппаратуру (магнитофоны), так и проекционную диа-кинопроекторы.  В современном лингафонном кабинете звукотехничекую аппаратуру представляют магнитофоны, а проекционную мультимедиа проектор. Лингафон используется для интерфиксации учебного процесса интерфиксации учебного процесса и ему отводится значительная роль не только в обучении аудированиюи говорению, но и всем видам речевой деятельности. Каждое из рабочих мест снабжается телефонно-микрофонной гарнитурой с микрофоном пониженной чувствительности и направленного действия. Микрофон направленного действия реагирует только на те звуковые волны, которые направлены на микрофон под определенным углом. Смонтированный на рабочем месте, микрофон устанавливает голос только того ученика, который сидит за этим столом. Таким образом, ученик слышит свой собственный голос, подобно тому, как слышит свой голос, говорящий в телефонную трубку.Именно такая конструкция позволяет всем ученикам группы говорить вслух, громко, не мешая друг другу, то есть делает устройство аудиоактивным.Аудиоактивные устройства позволяют ученикам не только прослушивать фонограммы, но и самим тренироваться в громкой речи, то есть в говорении. Аудикомпаративные устройства позволяют ученику записать свою речь на магнитофон, а затем прослушивать запись и сравнивать ее с образцом. Пользуясь микрофоном, ученик записывает свою речь</vt:lpstr>
      <vt:lpstr>РАБОТА В ЛИНГАФОННОМ КАБИНЕТЕ</vt:lpstr>
      <vt:lpstr>ПРОДУКТИВНЫЕ УПРАЖНЕНИЯ</vt:lpstr>
      <vt:lpstr>Слайд 11</vt:lpstr>
      <vt:lpstr>Слайд 12</vt:lpstr>
      <vt:lpstr>Слайд 13</vt:lpstr>
      <vt:lpstr>Слайд 14</vt:lpstr>
      <vt:lpstr>  смета расходов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МБОУ «Амгино-ОлекминскаяСОШ»Олекминского района</dc:title>
  <dc:creator>Школа</dc:creator>
  <cp:lastModifiedBy>Школа</cp:lastModifiedBy>
  <cp:revision>5</cp:revision>
  <dcterms:created xsi:type="dcterms:W3CDTF">2017-03-29T01:03:11Z</dcterms:created>
  <dcterms:modified xsi:type="dcterms:W3CDTF">2018-02-10T03:46:04Z</dcterms:modified>
</cp:coreProperties>
</file>