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04" r:id="rId2"/>
    <p:sldId id="260" r:id="rId3"/>
    <p:sldId id="261" r:id="rId4"/>
    <p:sldId id="298" r:id="rId5"/>
    <p:sldId id="299" r:id="rId6"/>
    <p:sldId id="300" r:id="rId7"/>
    <p:sldId id="302" r:id="rId8"/>
    <p:sldId id="301" r:id="rId9"/>
    <p:sldId id="307" r:id="rId10"/>
    <p:sldId id="305" r:id="rId11"/>
    <p:sldId id="310" r:id="rId12"/>
    <p:sldId id="306" r:id="rId13"/>
    <p:sldId id="308" r:id="rId14"/>
    <p:sldId id="309" r:id="rId15"/>
    <p:sldId id="29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963" autoAdjust="0"/>
  </p:normalViewPr>
  <p:slideViewPr>
    <p:cSldViewPr>
      <p:cViewPr varScale="1">
        <p:scale>
          <a:sx n="60" d="100"/>
          <a:sy n="60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CE270C-6066-41E1-9CD8-9E8354A0E6E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E21A002-E15D-4844-B6BA-C01BEF09BA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Амгино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Олекминская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Методический семинар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в обучении английскому языку в условиях реализации ФГОС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Мария Николаевна</a:t>
            </a:r>
          </a:p>
          <a:p>
            <a:pPr algn="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английского языка</a:t>
            </a:r>
            <a:endParaRPr lang="ru-RU" sz="2800" b="1" i="1" dirty="0" smtClean="0"/>
          </a:p>
          <a:p>
            <a:pPr algn="ctr"/>
            <a:r>
              <a:rPr lang="ru-RU" sz="2800" i="1" dirty="0" smtClean="0"/>
              <a:t> </a:t>
            </a:r>
          </a:p>
          <a:p>
            <a:pPr algn="ctr"/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 2-4 классах формируется элементарная коммуникативная компетенция, закладываются основы практического владения языком в различных видах речевой деятельности</a:t>
            </a: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428736"/>
            <a:ext cx="3960812" cy="42799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428736"/>
            <a:ext cx="4177145" cy="46842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8175" y="1412875"/>
            <a:ext cx="5111750" cy="5184775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57200" y="357166"/>
            <a:ext cx="8229600" cy="911247"/>
          </a:xfrm>
          <a:prstGeom prst="rect">
            <a:avLst/>
          </a:prstGeom>
        </p:spPr>
        <p:txBody>
          <a:bodyPr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Дети определяют роли и ведут диалог по различным темам. Очень востребованы бытовые темы (Знакомство (разговор о друге), За столом (гость- хозяин), В магазине (продавец-покупатель), На улицах города (местный житель — приезжий) и т. п. . Такой вид заданий прекрасно практикует устную речь вообще и речевые клише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социокультурной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направленности, а также позволяет учащимся проявить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креативность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мышления и способствует формированию компенсаторной компетенции — умения выходить из положения в условиях дефицита языковых средств при получении и передаче информации.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smtClean="0"/>
              <a:t>В письменной речи о сформировании коммуникативной компетенции можно говорить, когда учащийся способен заполнить анкету, сообщив о себе необходимую информацию (первоначальные навыки этого формируются в начальной школе, когда ребенок учится писать свою фамилию и имя), может написать письмо, например Деду Морозу (это умение теперь закладывается на а 2-м году обучения иностранному языку.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0"/>
            <a:ext cx="3822700" cy="14954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/>
              <a:t>Ученики</a:t>
            </a:r>
            <a:r>
              <a:rPr lang="ru-RU" dirty="0"/>
              <a:t> </a:t>
            </a:r>
            <a:r>
              <a:rPr lang="ru-RU" sz="1800" dirty="0"/>
              <a:t>5 класса получают навыки заполнения анкеты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0"/>
            <a:ext cx="3822700" cy="19288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/>
              <a:t>На средней ступени в 9 классе условия заданий усложняются. Ученики должны уметь не только сообщить о себе, но и подобрать те сведения, которые интересны и необходимы его собеседнику </a:t>
            </a:r>
          </a:p>
        </p:txBody>
      </p:sp>
      <p:pic>
        <p:nvPicPr>
          <p:cNvPr id="19460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42" y="1643050"/>
            <a:ext cx="3160713" cy="3384550"/>
          </a:xfrm>
        </p:spPr>
      </p:pic>
      <p:pic>
        <p:nvPicPr>
          <p:cNvPr id="19461" name="Объект 6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10" y="1714488"/>
            <a:ext cx="3819525" cy="28797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3713" y="1628775"/>
            <a:ext cx="5256212" cy="4497388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71472" y="428604"/>
            <a:ext cx="8229600" cy="9286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Развитию диалогической речи способствуют задания, предлагаемые авторами УМК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Spotlight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85728"/>
            <a:ext cx="8115328" cy="4798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57200" y="285728"/>
            <a:ext cx="8229600" cy="148751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 старших классах закрепляются и совершенствуются полученные ранее навыки и умения с одной стороны. С другой стороны ситуации речевого общения носят более глобальный характер. Обучение устной речи проводится в ситуациях общения, предполагающих общение и обмен мнениями. В письменной речи продолжается последовательная работа над творческим письмом, начиная с техники написания параграфа, записки и заканчивая написанием открытки или письма личного характера.</a:t>
            </a: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1962150"/>
            <a:ext cx="5616575" cy="489585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098578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 smtClean="0"/>
              <a:t>СПАСИБО ЗА ВНИМАНИЕ</a:t>
            </a:r>
            <a:r>
              <a:rPr lang="ru-RU" sz="8800" b="1" dirty="0" smtClean="0"/>
              <a:t>!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xmlns="" val="8252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Компетентностный</a:t>
            </a:r>
            <a:r>
              <a:rPr lang="ru-RU" b="1" dirty="0" smtClean="0"/>
              <a:t> подход - это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3600" i="1" dirty="0"/>
              <a:t>совокупность общих принципов определения целей образования, отбора содержания образования, организации образовательного процесса и оценки образовательных результатов. </a:t>
            </a:r>
            <a:endParaRPr lang="ru-RU" sz="3600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46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Компетенция - это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о</a:t>
            </a:r>
            <a:r>
              <a:rPr lang="ru-RU" dirty="0" smtClean="0"/>
              <a:t>бладание определенными знаниями, умениями и готовность для эффективной деятельности в конкретной ситуации.</a:t>
            </a:r>
          </a:p>
          <a:p>
            <a:pPr marL="82296" indent="0" algn="ctr">
              <a:buNone/>
            </a:pPr>
            <a:r>
              <a:rPr lang="ru-RU" sz="4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Компетентность – это</a:t>
            </a:r>
          </a:p>
          <a:p>
            <a:pPr marL="82296" indent="0" algn="just">
              <a:buNone/>
            </a:pPr>
            <a:r>
              <a:rPr lang="ru-RU" dirty="0"/>
              <a:t>о</a:t>
            </a:r>
            <a:r>
              <a:rPr lang="ru-RU" dirty="0" smtClean="0"/>
              <a:t>бладание учащимися определенной компетенцией и личностное отношение к данной компетенции и предмету деятельности.</a:t>
            </a:r>
          </a:p>
          <a:p>
            <a:pPr marL="82296" indent="0" algn="ctr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61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компетенций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лючевые компетенции </a:t>
            </a:r>
            <a:r>
              <a:rPr lang="ru-RU" i="1" dirty="0" smtClean="0"/>
              <a:t>(ценностно-смысловая, общекультурная, учебно-познавательная, информационная, коммуникативная, социально-трудовая, компетенция личностного совершенствования)</a:t>
            </a:r>
            <a:r>
              <a:rPr lang="ru-RU" dirty="0" smtClean="0"/>
              <a:t>;</a:t>
            </a:r>
          </a:p>
          <a:p>
            <a:r>
              <a:rPr lang="ru-RU" dirty="0" err="1"/>
              <a:t>о</a:t>
            </a:r>
            <a:r>
              <a:rPr lang="ru-RU" dirty="0" err="1" smtClean="0"/>
              <a:t>бщепредметные</a:t>
            </a:r>
            <a:r>
              <a:rPr lang="ru-RU" dirty="0" smtClean="0"/>
              <a:t> компетенции;</a:t>
            </a:r>
          </a:p>
          <a:p>
            <a:r>
              <a:rPr lang="ru-RU" dirty="0"/>
              <a:t>п</a:t>
            </a:r>
            <a:r>
              <a:rPr lang="ru-RU" dirty="0" smtClean="0"/>
              <a:t>редметные компетенции.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0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Монолог учителя.</a:t>
            </a:r>
          </a:p>
          <a:p>
            <a:r>
              <a:rPr lang="ru-RU" sz="4000" dirty="0" smtClean="0"/>
              <a:t>Фронтально-индивидуальный опрос.</a:t>
            </a:r>
          </a:p>
          <a:p>
            <a:r>
              <a:rPr lang="ru-RU" sz="4000" dirty="0" smtClean="0"/>
              <a:t>Самостоятельная работа учащегося с учебником по требованию учителя.</a:t>
            </a:r>
          </a:p>
          <a:p>
            <a:r>
              <a:rPr lang="ru-RU" sz="4000" dirty="0" smtClean="0"/>
              <a:t>Демонстрация видеофильмов.</a:t>
            </a:r>
          </a:p>
          <a:p>
            <a:r>
              <a:rPr lang="ru-RU" sz="4000" dirty="0" smtClean="0"/>
              <a:t>Традиционная форма оценивания.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81573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Компетентностные</a:t>
            </a:r>
            <a:r>
              <a:rPr lang="ru-RU" b="1" i="1" dirty="0" smtClean="0"/>
              <a:t> методы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356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Проблематизация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Организация внеурочной деятельности.</a:t>
            </a:r>
          </a:p>
          <a:p>
            <a:r>
              <a:rPr lang="ru-RU" dirty="0" smtClean="0"/>
              <a:t>Метод проектов.</a:t>
            </a:r>
          </a:p>
          <a:p>
            <a:r>
              <a:rPr lang="ru-RU" dirty="0" smtClean="0"/>
              <a:t>Метод дебатов.</a:t>
            </a:r>
          </a:p>
          <a:p>
            <a:r>
              <a:rPr lang="ru-RU" dirty="0" smtClean="0"/>
              <a:t>Игровые технологии.</a:t>
            </a:r>
          </a:p>
          <a:p>
            <a:r>
              <a:rPr lang="ru-RU" dirty="0" smtClean="0"/>
              <a:t>Кейс-</a:t>
            </a:r>
            <a:r>
              <a:rPr lang="ru-RU" dirty="0" err="1" smtClean="0"/>
              <a:t>стади</a:t>
            </a:r>
            <a:r>
              <a:rPr lang="ru-RU" dirty="0"/>
              <a:t> </a:t>
            </a:r>
            <a:r>
              <a:rPr lang="en-US" dirty="0" smtClean="0"/>
              <a:t>(case study)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Использование аудио-визуальных средств, мультимедийных технологий, Интернет-ресурсов и пр.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608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r>
              <a:rPr lang="ru-RU" dirty="0" smtClean="0"/>
              <a:t>Метод самооценки.</a:t>
            </a:r>
          </a:p>
          <a:p>
            <a:r>
              <a:rPr lang="ru-RU" dirty="0" smtClean="0"/>
              <a:t>Метод самоорганизации.</a:t>
            </a:r>
          </a:p>
          <a:p>
            <a:r>
              <a:rPr lang="ru-RU" dirty="0" smtClean="0"/>
              <a:t>Метод самоопределения.</a:t>
            </a:r>
          </a:p>
          <a:p>
            <a:r>
              <a:rPr lang="ru-RU" dirty="0" smtClean="0"/>
              <a:t>Метод самореализации.</a:t>
            </a:r>
          </a:p>
          <a:p>
            <a:r>
              <a:rPr lang="ru-RU" dirty="0" smtClean="0"/>
              <a:t>Метод самоконтроля.</a:t>
            </a:r>
          </a:p>
          <a:p>
            <a:r>
              <a:rPr lang="ru-RU" dirty="0" smtClean="0"/>
              <a:t>Метод </a:t>
            </a:r>
            <a:r>
              <a:rPr lang="ru-RU" dirty="0" err="1" smtClean="0"/>
              <a:t>самопрогнозирования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Метод радостной перспективы.</a:t>
            </a:r>
          </a:p>
          <a:p>
            <a:r>
              <a:rPr lang="ru-RU" dirty="0" smtClean="0"/>
              <a:t>Метод поощрения и похвалы.</a:t>
            </a:r>
          </a:p>
          <a:p>
            <a:r>
              <a:rPr lang="ru-RU" dirty="0" smtClean="0"/>
              <a:t>Метод «</a:t>
            </a:r>
            <a:r>
              <a:rPr lang="ru-RU" dirty="0" err="1" smtClean="0"/>
              <a:t>угашения</a:t>
            </a:r>
            <a:r>
              <a:rPr lang="ru-RU" dirty="0" smtClean="0"/>
              <a:t> отрицательных переживаний».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65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chemeClr val="accent1"/>
                </a:solidFill>
              </a:rPr>
              <a:t>Компетентностный</a:t>
            </a:r>
            <a:r>
              <a:rPr lang="ru-RU" b="1" i="1" dirty="0" smtClean="0">
                <a:solidFill>
                  <a:schemeClr val="accent1"/>
                </a:solidFill>
              </a:rPr>
              <a:t> подход способствует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53285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огласованности целей обучения, поставленных педагогами, с собственными целями учащихся;</a:t>
            </a:r>
          </a:p>
          <a:p>
            <a:r>
              <a:rPr lang="ru-RU" dirty="0"/>
              <a:t>п</a:t>
            </a:r>
            <a:r>
              <a:rPr lang="ru-RU" dirty="0" smtClean="0"/>
              <a:t>одготовке учащихся к успеху в жизни;</a:t>
            </a:r>
          </a:p>
          <a:p>
            <a:r>
              <a:rPr lang="ru-RU" dirty="0"/>
              <a:t>п</a:t>
            </a:r>
            <a:r>
              <a:rPr lang="ru-RU" dirty="0" smtClean="0"/>
              <a:t>овышению степени мотивации учения;</a:t>
            </a:r>
          </a:p>
          <a:p>
            <a:r>
              <a:rPr lang="ru-RU" dirty="0"/>
              <a:t>п</a:t>
            </a:r>
            <a:r>
              <a:rPr lang="ru-RU" dirty="0" smtClean="0"/>
              <a:t>рактическому обеспечению единства учебного и воспитательного процессов, когда учащиеся понимают значимость собственного воспитания и собственной культуры для его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180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Коммуникативная компетенция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включает знание необходимых языков, способов взаимодействия с окружающими и удаленными людьми и событиями, навыки работы в группе, владение различными социальными ролями в коллективе.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</TotalTime>
  <Words>563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МБОУ « Амгино- Олекминская средняя общеобразовательная школа» </vt:lpstr>
      <vt:lpstr>Компетентностный подход - это</vt:lpstr>
      <vt:lpstr>Компетенция - это</vt:lpstr>
      <vt:lpstr>Классификация компетенций</vt:lpstr>
      <vt:lpstr>Слайд 5</vt:lpstr>
      <vt:lpstr>Компетентностные методы</vt:lpstr>
      <vt:lpstr>Слайд 7</vt:lpstr>
      <vt:lpstr>Компетентностный подход способствует</vt:lpstr>
      <vt:lpstr>Коммуникативная компетенция</vt:lpstr>
      <vt:lpstr>Слайд 10</vt:lpstr>
      <vt:lpstr>Слайд 11</vt:lpstr>
      <vt:lpstr>В письменной речи о сформировании коммуникативной компетенции можно говорить, когда учащийся способен заполнить анкету, сообщив о себе необходимую информацию (первоначальные навыки этого формируются в начальной школе, когда ребенок учится писать свою фамилию и имя), может написать письмо, например Деду Морозу (это умение теперь закладывается на а 2-м году обучения иностранному языку. 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для заместителей директоров по воспитательной работе:   «Компетентностный подход в реализации приоритетных направлений воспитательной работы школы»</dc:title>
  <dc:creator>user</dc:creator>
  <cp:lastModifiedBy>Школа</cp:lastModifiedBy>
  <cp:revision>14</cp:revision>
  <dcterms:created xsi:type="dcterms:W3CDTF">2015-12-14T20:08:05Z</dcterms:created>
  <dcterms:modified xsi:type="dcterms:W3CDTF">2018-02-22T08:28:37Z</dcterms:modified>
</cp:coreProperties>
</file>